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handoutMasterIdLst>
    <p:handoutMasterId r:id="rId28"/>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6" r:id="rId15"/>
    <p:sldId id="277" r:id="rId16"/>
    <p:sldId id="278" r:id="rId17"/>
    <p:sldId id="279" r:id="rId18"/>
    <p:sldId id="275" r:id="rId19"/>
    <p:sldId id="280" r:id="rId20"/>
    <p:sldId id="281" r:id="rId21"/>
    <p:sldId id="282" r:id="rId22"/>
    <p:sldId id="283" r:id="rId23"/>
    <p:sldId id="284" r:id="rId24"/>
    <p:sldId id="286" r:id="rId25"/>
    <p:sldId id="287" r:id="rId2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9CBCDD29-340D-4625-B958-86F798B48769}" type="datetimeFigureOut">
              <a:rPr lang="en-US" smtClean="0"/>
              <a:pPr/>
              <a:t>4/8/2015</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E42B1643-A169-412F-A2A7-5BB98D1A987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6B7F6E5C-D202-4E2F-8C94-D04130118315}" type="datetimeFigureOut">
              <a:rPr lang="en-US" smtClean="0"/>
              <a:pPr/>
              <a:t>4/8/2015</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C418C7B7-9CD0-45A1-B0CC-0D60E68097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4AAB890-5672-4038-BFBF-C1409D26B02D}" type="datetime1">
              <a:rPr lang="en-US" smtClean="0"/>
              <a:pPr/>
              <a:t>4/8/2015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1A34F8D-09DB-4E1F-B13C-E432163EE630}"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71FFD6-4BAC-48AD-A4C5-862A502F7010}" type="datetime1">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A34F8D-09DB-4E1F-B13C-E432163EE6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A513D0-3371-4FE4-B181-38F05AF9B106}" type="datetime1">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A34F8D-09DB-4E1F-B13C-E432163EE6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6ED2B2-DB91-494F-8747-3A95CA155A39}" type="datetime1">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A34F8D-09DB-4E1F-B13C-E432163EE6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2A2C07F-1FC5-402A-842E-A7D6A1F1F325}" type="datetime1">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A34F8D-09DB-4E1F-B13C-E432163EE63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42BE7B-0336-4E22-95CA-53BF3ACAE379}" type="datetime1">
              <a:rPr lang="en-US" smtClean="0"/>
              <a:pPr/>
              <a:t>4/8/2015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A34F8D-09DB-4E1F-B13C-E432163EE6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BD901B-F73D-4BDA-A1B8-1292680C5BC5}" type="datetime1">
              <a:rPr lang="en-US" smtClean="0"/>
              <a:pPr/>
              <a:t>4/8/2015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1A34F8D-09DB-4E1F-B13C-E432163EE63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4E96FE6-44F0-4048-8C81-4AE664A72508}" type="datetime1">
              <a:rPr lang="en-US" smtClean="0"/>
              <a:pPr/>
              <a:t>4/8/2015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1A34F8D-09DB-4E1F-B13C-E432163EE6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A24E4AD-AAC3-427D-A407-A29C87B09C6E}" type="datetime1">
              <a:rPr lang="en-US" smtClean="0"/>
              <a:pPr/>
              <a:t>4/8/2015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1A34F8D-09DB-4E1F-B13C-E432163EE6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40E758-647F-4750-971A-83BDB80E91D3}" type="datetime1">
              <a:rPr lang="en-US" smtClean="0"/>
              <a:pPr/>
              <a:t>4/8/2015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A34F8D-09DB-4E1F-B13C-E432163EE6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31BB994-0DD7-403E-947F-5CE6CADD60B8}" type="datetime1">
              <a:rPr lang="en-US" smtClean="0"/>
              <a:pPr/>
              <a:t>4/8/2015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31A34F8D-09DB-4E1F-B13C-E432163EE6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DE20031-7990-4847-BC0A-5719AC63F1BD}" type="datetime1">
              <a:rPr lang="en-US" smtClean="0"/>
              <a:pPr/>
              <a:t>4/8/2015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1A34F8D-09DB-4E1F-B13C-E432163EE63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Law and Order Unit V</a:t>
            </a:r>
            <a:endParaRPr lang="en-US" dirty="0"/>
          </a:p>
        </p:txBody>
      </p:sp>
      <p:sp>
        <p:nvSpPr>
          <p:cNvPr id="5" name="Content Placeholder 4"/>
          <p:cNvSpPr>
            <a:spLocks noGrp="1"/>
          </p:cNvSpPr>
          <p:nvPr>
            <p:ph idx="1"/>
          </p:nvPr>
        </p:nvSpPr>
        <p:spPr/>
        <p:txBody>
          <a:bodyPr>
            <a:normAutofit/>
          </a:bodyPr>
          <a:lstStyle/>
          <a:p>
            <a:r>
              <a:rPr lang="en-US" sz="3600" dirty="0" smtClean="0"/>
              <a:t>The Police: Organization, Role and Function </a:t>
            </a:r>
            <a:endParaRPr lang="en-US" sz="3600" dirty="0"/>
          </a:p>
        </p:txBody>
      </p:sp>
      <p:sp>
        <p:nvSpPr>
          <p:cNvPr id="6" name="Slide Number Placeholder 5"/>
          <p:cNvSpPr>
            <a:spLocks noGrp="1"/>
          </p:cNvSpPr>
          <p:nvPr>
            <p:ph type="sldNum" sz="quarter" idx="12"/>
          </p:nvPr>
        </p:nvSpPr>
        <p:spPr/>
        <p:txBody>
          <a:bodyPr/>
          <a:lstStyle/>
          <a:p>
            <a:fld id="{31A34F8D-09DB-4E1F-B13C-E432163EE63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patrols </a:t>
            </a:r>
            <a:endParaRPr lang="en-US" dirty="0"/>
          </a:p>
        </p:txBody>
      </p:sp>
      <p:sp>
        <p:nvSpPr>
          <p:cNvPr id="3" name="Content Placeholder 2"/>
          <p:cNvSpPr>
            <a:spLocks noGrp="1"/>
          </p:cNvSpPr>
          <p:nvPr>
            <p:ph idx="1"/>
          </p:nvPr>
        </p:nvSpPr>
        <p:spPr/>
        <p:txBody>
          <a:bodyPr>
            <a:normAutofit lnSpcReduction="10000"/>
          </a:bodyPr>
          <a:lstStyle/>
          <a:p>
            <a:r>
              <a:rPr lang="en-US" b="1" dirty="0" smtClean="0"/>
              <a:t>Proactive policing: </a:t>
            </a:r>
            <a:r>
              <a:rPr lang="en-US" dirty="0" smtClean="0"/>
              <a:t>an aggressive law enforcement style that take the initiative against crime instead of waiting for criminal acts to occur</a:t>
            </a:r>
          </a:p>
          <a:p>
            <a:r>
              <a:rPr lang="en-US" dirty="0" smtClean="0"/>
              <a:t>Aggressive patrol: jurisdictions that have patrol officers issue citations, aggressively arrest, detain suspects and actively enforce minor infractions  have lower crime rates </a:t>
            </a:r>
          </a:p>
          <a:p>
            <a:r>
              <a:rPr lang="en-US" dirty="0" smtClean="0"/>
              <a:t>NY city took an aggressive approach in the 90’s and greatly reduced their crime rate</a:t>
            </a:r>
          </a:p>
          <a:p>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Patrols </a:t>
            </a:r>
            <a:endParaRPr lang="en-US" dirty="0"/>
          </a:p>
        </p:txBody>
      </p:sp>
      <p:sp>
        <p:nvSpPr>
          <p:cNvPr id="3" name="Content Placeholder 2"/>
          <p:cNvSpPr>
            <a:spLocks noGrp="1"/>
          </p:cNvSpPr>
          <p:nvPr>
            <p:ph idx="1"/>
          </p:nvPr>
        </p:nvSpPr>
        <p:spPr/>
        <p:txBody>
          <a:bodyPr/>
          <a:lstStyle/>
          <a:p>
            <a:r>
              <a:rPr lang="en-US" dirty="0" smtClean="0"/>
              <a:t>Targeting specific crimes in specific areas </a:t>
            </a:r>
          </a:p>
          <a:p>
            <a:r>
              <a:rPr lang="en-US" dirty="0" smtClean="0"/>
              <a:t>Patrols are increased in areas that have high crime rates, officers are told what crimes have been the biggest problems and they look for that type of activity </a:t>
            </a:r>
          </a:p>
          <a:p>
            <a:r>
              <a:rPr lang="en-US" dirty="0" smtClean="0"/>
              <a:t>Kansas City  gun experiment, police targeted a problem area for guns. Prior to the gun patrol there where 169 gun crimes in 29 weeks, after they had 86 in 29 weeks </a:t>
            </a:r>
          </a:p>
          <a:p>
            <a:pPr>
              <a:buNone/>
            </a:pP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Patrols </a:t>
            </a:r>
            <a:endParaRPr lang="en-US" dirty="0"/>
          </a:p>
        </p:txBody>
      </p:sp>
      <p:sp>
        <p:nvSpPr>
          <p:cNvPr id="3" name="Content Placeholder 2"/>
          <p:cNvSpPr>
            <a:spLocks noGrp="1"/>
          </p:cNvSpPr>
          <p:nvPr>
            <p:ph idx="1"/>
          </p:nvPr>
        </p:nvSpPr>
        <p:spPr/>
        <p:txBody>
          <a:bodyPr/>
          <a:lstStyle/>
          <a:p>
            <a:r>
              <a:rPr lang="en-US" dirty="0" smtClean="0"/>
              <a:t>Evidence shows that more arrests reduces the number of crimes </a:t>
            </a:r>
          </a:p>
          <a:p>
            <a:r>
              <a:rPr lang="en-US" dirty="0" smtClean="0"/>
              <a:t>Aggressive police activity reduces the number of crimes </a:t>
            </a:r>
          </a:p>
          <a:p>
            <a:r>
              <a:rPr lang="en-US" dirty="0" smtClean="0"/>
              <a:t>Technology: NYPD introduced </a:t>
            </a:r>
            <a:r>
              <a:rPr lang="en-US" dirty="0" err="1" smtClean="0"/>
              <a:t>Compstat</a:t>
            </a:r>
            <a:r>
              <a:rPr lang="en-US" dirty="0" smtClean="0"/>
              <a:t>, a computer program that takes input on crime and shows where patrols should target </a:t>
            </a:r>
          </a:p>
          <a:p>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Detectives </a:t>
            </a:r>
            <a:endParaRPr lang="en-US" dirty="0"/>
          </a:p>
        </p:txBody>
      </p:sp>
      <p:sp>
        <p:nvSpPr>
          <p:cNvPr id="3" name="Content Placeholder 2"/>
          <p:cNvSpPr>
            <a:spLocks noGrp="1"/>
          </p:cNvSpPr>
          <p:nvPr>
            <p:ph idx="1"/>
          </p:nvPr>
        </p:nvSpPr>
        <p:spPr/>
        <p:txBody>
          <a:bodyPr/>
          <a:lstStyle/>
          <a:p>
            <a:r>
              <a:rPr lang="en-US" dirty="0" smtClean="0"/>
              <a:t>They investigate the cause of crime and attempt to identify the individuals responsible </a:t>
            </a:r>
          </a:p>
          <a:p>
            <a:r>
              <a:rPr lang="en-US" dirty="0" smtClean="0"/>
              <a:t>Sometimes they go undercover and try to infiltrate a criminal  organization</a:t>
            </a:r>
          </a:p>
          <a:p>
            <a:r>
              <a:rPr lang="en-US" dirty="0" smtClean="0"/>
              <a:t>They can pose as victims to capture predatory criminals </a:t>
            </a:r>
          </a:p>
        </p:txBody>
      </p:sp>
      <p:sp>
        <p:nvSpPr>
          <p:cNvPr id="4" name="Slide Number Placeholder 3"/>
          <p:cNvSpPr>
            <a:spLocks noGrp="1"/>
          </p:cNvSpPr>
          <p:nvPr>
            <p:ph type="sldNum" sz="quarter" idx="12"/>
          </p:nvPr>
        </p:nvSpPr>
        <p:spPr/>
        <p:txBody>
          <a:bodyPr/>
          <a:lstStyle/>
          <a:p>
            <a:fld id="{31A34F8D-09DB-4E1F-B13C-E432163EE630}"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Broken Window Model </a:t>
            </a:r>
            <a:endParaRPr lang="en-US" dirty="0"/>
          </a:p>
        </p:txBody>
      </p:sp>
      <p:sp>
        <p:nvSpPr>
          <p:cNvPr id="3" name="Content Placeholder 2"/>
          <p:cNvSpPr>
            <a:spLocks noGrp="1"/>
          </p:cNvSpPr>
          <p:nvPr>
            <p:ph idx="1"/>
          </p:nvPr>
        </p:nvSpPr>
        <p:spPr/>
        <p:txBody>
          <a:bodyPr/>
          <a:lstStyle/>
          <a:p>
            <a:r>
              <a:rPr lang="en-US" dirty="0" smtClean="0"/>
              <a:t>George </a:t>
            </a:r>
            <a:r>
              <a:rPr lang="en-US" dirty="0" err="1" smtClean="0"/>
              <a:t>Kelling</a:t>
            </a:r>
            <a:r>
              <a:rPr lang="en-US" dirty="0" smtClean="0"/>
              <a:t> and James Q. Wilson created the Broken Window Model</a:t>
            </a:r>
          </a:p>
          <a:p>
            <a:pPr lvl="1">
              <a:buNone/>
            </a:pPr>
            <a:r>
              <a:rPr lang="en-US" dirty="0" smtClean="0"/>
              <a:t>Their three points are </a:t>
            </a:r>
          </a:p>
          <a:p>
            <a:pPr lvl="1">
              <a:buNone/>
            </a:pPr>
            <a:r>
              <a:rPr lang="en-US" dirty="0" smtClean="0"/>
              <a:t>	1) neighborhood disorder creates fear. Urban areas filled with street people, youth gangs, prostitutes, and the mentally disturbed are the ones most likely to maintain high degrees of crime </a:t>
            </a: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Broken Window Model </a:t>
            </a:r>
            <a:endParaRPr lang="en-US" dirty="0"/>
          </a:p>
        </p:txBody>
      </p:sp>
      <p:sp>
        <p:nvSpPr>
          <p:cNvPr id="3" name="Content Placeholder 2"/>
          <p:cNvSpPr>
            <a:spLocks noGrp="1"/>
          </p:cNvSpPr>
          <p:nvPr>
            <p:ph idx="1"/>
          </p:nvPr>
        </p:nvSpPr>
        <p:spPr/>
        <p:txBody>
          <a:bodyPr/>
          <a:lstStyle/>
          <a:p>
            <a:r>
              <a:rPr lang="en-US" dirty="0" smtClean="0"/>
              <a:t>2) neighborhoods give out crime-promoting signals. A neighborhood filled with deteriorated housing, unrepaired broken windows and untended disorderly behavior gives out crime promoting signals.  Honest citizens live in fear in these areas and predatory criminals are attracted to them</a:t>
            </a: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Broken Window Model </a:t>
            </a:r>
            <a:endParaRPr lang="en-US" dirty="0"/>
          </a:p>
        </p:txBody>
      </p:sp>
      <p:sp>
        <p:nvSpPr>
          <p:cNvPr id="3" name="Content Placeholder 2"/>
          <p:cNvSpPr>
            <a:spLocks noGrp="1"/>
          </p:cNvSpPr>
          <p:nvPr>
            <p:ph idx="1"/>
          </p:nvPr>
        </p:nvSpPr>
        <p:spPr/>
        <p:txBody>
          <a:bodyPr>
            <a:normAutofit/>
          </a:bodyPr>
          <a:lstStyle/>
          <a:p>
            <a:r>
              <a:rPr lang="en-US" dirty="0" smtClean="0"/>
              <a:t>3) Police need citizen cooperation. If police are to reduce fear and successfully combat crime in these urban areas they must have the cooperation, support and assistance of the citizens </a:t>
            </a:r>
          </a:p>
          <a:p>
            <a:r>
              <a:rPr lang="en-US" dirty="0" smtClean="0"/>
              <a:t>This approach requires a change in the entire department , not just a small department located in a traditional police department</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Policing </a:t>
            </a:r>
            <a:endParaRPr lang="en-US" dirty="0"/>
          </a:p>
        </p:txBody>
      </p:sp>
      <p:sp>
        <p:nvSpPr>
          <p:cNvPr id="3" name="Content Placeholder 2"/>
          <p:cNvSpPr>
            <a:spLocks noGrp="1"/>
          </p:cNvSpPr>
          <p:nvPr>
            <p:ph idx="1"/>
          </p:nvPr>
        </p:nvSpPr>
        <p:spPr/>
        <p:txBody>
          <a:bodyPr/>
          <a:lstStyle/>
          <a:p>
            <a:r>
              <a:rPr lang="en-US" dirty="0" smtClean="0"/>
              <a:t>Programs designed to bring police and the public closer together and create a more cooperative working environment between them</a:t>
            </a:r>
          </a:p>
          <a:p>
            <a:r>
              <a:rPr lang="en-US" dirty="0" smtClean="0"/>
              <a:t>The federal government has encouraged the growth by providing millions in aid for the hiring and training of officers for </a:t>
            </a:r>
            <a:r>
              <a:rPr lang="en-US" smtClean="0"/>
              <a:t>this program </a:t>
            </a:r>
            <a:endParaRPr lang="en-US" dirty="0" smtClean="0"/>
          </a:p>
        </p:txBody>
      </p:sp>
      <p:sp>
        <p:nvSpPr>
          <p:cNvPr id="4" name="Slide Number Placeholder 3"/>
          <p:cNvSpPr>
            <a:spLocks noGrp="1"/>
          </p:cNvSpPr>
          <p:nvPr>
            <p:ph type="sldNum" sz="quarter" idx="12"/>
          </p:nvPr>
        </p:nvSpPr>
        <p:spPr/>
        <p:txBody>
          <a:bodyPr/>
          <a:lstStyle/>
          <a:p>
            <a:fld id="{31A34F8D-09DB-4E1F-B13C-E432163EE630}"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Policing </a:t>
            </a:r>
            <a:endParaRPr lang="en-US" dirty="0"/>
          </a:p>
        </p:txBody>
      </p:sp>
      <p:sp>
        <p:nvSpPr>
          <p:cNvPr id="3" name="Content Placeholder 2"/>
          <p:cNvSpPr>
            <a:spLocks noGrp="1"/>
          </p:cNvSpPr>
          <p:nvPr>
            <p:ph idx="1"/>
          </p:nvPr>
        </p:nvSpPr>
        <p:spPr/>
        <p:txBody>
          <a:bodyPr/>
          <a:lstStyle/>
          <a:p>
            <a:r>
              <a:rPr lang="en-US" dirty="0" smtClean="0"/>
              <a:t>Early attempts to improve relationships between the community and the police had been handled by the Police-community relations or PCR unit</a:t>
            </a:r>
          </a:p>
          <a:p>
            <a:pPr>
              <a:buNone/>
            </a:pP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Policing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Foot patrols took officers out of the cars and on to the streets was one of the first steps to implementing community policing </a:t>
            </a:r>
          </a:p>
          <a:p>
            <a:pPr lvl="1"/>
            <a:r>
              <a:rPr lang="en-US" dirty="0" smtClean="0"/>
              <a:t>It gave police a face and formed a bond between  the community and the police </a:t>
            </a:r>
          </a:p>
          <a:p>
            <a:endParaRPr lang="en-US" dirty="0" smtClean="0"/>
          </a:p>
          <a:p>
            <a:r>
              <a:rPr lang="en-US" dirty="0" smtClean="0"/>
              <a:t>The first foot patrol experiments were conducted in Michigan and New Jersey </a:t>
            </a:r>
          </a:p>
          <a:p>
            <a:pPr lvl="1"/>
            <a:r>
              <a:rPr lang="en-US" dirty="0" smtClean="0"/>
              <a:t>Residents in the area perceived  greater safety and were less afraid of crime even though crime rates did not drop </a:t>
            </a:r>
          </a:p>
          <a:p>
            <a:pPr>
              <a:buNone/>
            </a:pP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Police organization </a:t>
            </a:r>
            <a:endParaRPr lang="en-US" dirty="0"/>
          </a:p>
        </p:txBody>
      </p:sp>
      <p:sp>
        <p:nvSpPr>
          <p:cNvPr id="3" name="Content Placeholder 2"/>
          <p:cNvSpPr>
            <a:spLocks noGrp="1"/>
          </p:cNvSpPr>
          <p:nvPr>
            <p:ph idx="1"/>
          </p:nvPr>
        </p:nvSpPr>
        <p:spPr/>
        <p:txBody>
          <a:bodyPr/>
          <a:lstStyle/>
          <a:p>
            <a:r>
              <a:rPr lang="en-US" dirty="0" smtClean="0"/>
              <a:t>Most municipal police departments are independent agencies </a:t>
            </a:r>
          </a:p>
          <a:p>
            <a:r>
              <a:rPr lang="en-US" dirty="0" smtClean="0"/>
              <a:t>They rarely work with other departments </a:t>
            </a:r>
          </a:p>
          <a:p>
            <a:r>
              <a:rPr lang="en-US" dirty="0" smtClean="0"/>
              <a:t>They have their own budgets, rules, policies, procedures</a:t>
            </a:r>
          </a:p>
        </p:txBody>
      </p:sp>
      <p:sp>
        <p:nvSpPr>
          <p:cNvPr id="4" name="Slide Number Placeholder 3"/>
          <p:cNvSpPr>
            <a:spLocks noGrp="1"/>
          </p:cNvSpPr>
          <p:nvPr>
            <p:ph type="sldNum" sz="quarter" idx="12"/>
          </p:nvPr>
        </p:nvSpPr>
        <p:spPr/>
        <p:txBody>
          <a:bodyPr/>
          <a:lstStyle/>
          <a:p>
            <a:fld id="{31A34F8D-09DB-4E1F-B13C-E432163EE630}"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Policing </a:t>
            </a:r>
            <a:endParaRPr lang="en-US" dirty="0"/>
          </a:p>
        </p:txBody>
      </p:sp>
      <p:sp>
        <p:nvSpPr>
          <p:cNvPr id="3" name="Content Placeholder 2"/>
          <p:cNvSpPr>
            <a:spLocks noGrp="1"/>
          </p:cNvSpPr>
          <p:nvPr>
            <p:ph idx="1"/>
          </p:nvPr>
        </p:nvSpPr>
        <p:spPr/>
        <p:txBody>
          <a:bodyPr/>
          <a:lstStyle/>
          <a:p>
            <a:r>
              <a:rPr lang="en-US" dirty="0" smtClean="0"/>
              <a:t>Community-oriented policing: programs designed to bring police and the public closer together and create a more cooperative working environment</a:t>
            </a:r>
          </a:p>
          <a:p>
            <a:r>
              <a:rPr lang="en-US" dirty="0" smtClean="0"/>
              <a:t>Feature a bottom-up approach to community problem solving, decision making involves the officer on the scene not directives from headquarters  </a:t>
            </a:r>
          </a:p>
          <a:p>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Policing </a:t>
            </a:r>
            <a:endParaRPr lang="en-US" dirty="0"/>
          </a:p>
        </p:txBody>
      </p:sp>
      <p:sp>
        <p:nvSpPr>
          <p:cNvPr id="3" name="Content Placeholder 2"/>
          <p:cNvSpPr>
            <a:spLocks noGrp="1"/>
          </p:cNvSpPr>
          <p:nvPr>
            <p:ph idx="1"/>
          </p:nvPr>
        </p:nvSpPr>
        <p:spPr/>
        <p:txBody>
          <a:bodyPr>
            <a:normAutofit/>
          </a:bodyPr>
          <a:lstStyle/>
          <a:p>
            <a:r>
              <a:rPr lang="en-US" dirty="0" smtClean="0"/>
              <a:t>Neighborhood policing:  problem solving is best done at the neighborhood level, </a:t>
            </a:r>
          </a:p>
          <a:p>
            <a:r>
              <a:rPr lang="en-US" dirty="0" smtClean="0"/>
              <a:t>police take the initiative in identifying issues and actively treating the cause </a:t>
            </a:r>
          </a:p>
          <a:p>
            <a:r>
              <a:rPr lang="en-US" dirty="0" smtClean="0"/>
              <a:t>Efforts are made to decentralize</a:t>
            </a: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Policing </a:t>
            </a:r>
            <a:endParaRPr lang="en-US" dirty="0"/>
          </a:p>
        </p:txBody>
      </p:sp>
      <p:sp>
        <p:nvSpPr>
          <p:cNvPr id="3" name="Content Placeholder 2"/>
          <p:cNvSpPr>
            <a:spLocks noGrp="1"/>
          </p:cNvSpPr>
          <p:nvPr>
            <p:ph idx="1"/>
          </p:nvPr>
        </p:nvSpPr>
        <p:spPr/>
        <p:txBody>
          <a:bodyPr/>
          <a:lstStyle/>
          <a:p>
            <a:r>
              <a:rPr lang="en-US" dirty="0" smtClean="0"/>
              <a:t>Police have to share power with community organizations </a:t>
            </a:r>
          </a:p>
          <a:p>
            <a:r>
              <a:rPr lang="en-US" dirty="0" smtClean="0"/>
              <a:t>Citizens must be active</a:t>
            </a:r>
          </a:p>
          <a:p>
            <a:r>
              <a:rPr lang="en-US" dirty="0" smtClean="0"/>
              <a:t>Patrol officers become managers of their beats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Policing 		</a:t>
            </a:r>
            <a:endParaRPr lang="en-US" dirty="0"/>
          </a:p>
        </p:txBody>
      </p:sp>
      <p:sp>
        <p:nvSpPr>
          <p:cNvPr id="3" name="Content Placeholder 2"/>
          <p:cNvSpPr>
            <a:spLocks noGrp="1"/>
          </p:cNvSpPr>
          <p:nvPr>
            <p:ph idx="1"/>
          </p:nvPr>
        </p:nvSpPr>
        <p:spPr/>
        <p:txBody>
          <a:bodyPr/>
          <a:lstStyle/>
          <a:p>
            <a:r>
              <a:rPr lang="en-US" dirty="0" smtClean="0"/>
              <a:t>Police departments have to alter their recruitment and training </a:t>
            </a:r>
          </a:p>
          <a:p>
            <a:r>
              <a:rPr lang="en-US" dirty="0" smtClean="0"/>
              <a:t>Officers must be problem solvers, along with their normal police duties </a:t>
            </a:r>
          </a:p>
          <a:p>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oriented Policing 	</a:t>
            </a:r>
            <a:endParaRPr lang="en-US" dirty="0"/>
          </a:p>
        </p:txBody>
      </p:sp>
      <p:sp>
        <p:nvSpPr>
          <p:cNvPr id="3" name="Content Placeholder 2"/>
          <p:cNvSpPr>
            <a:spLocks noGrp="1"/>
          </p:cNvSpPr>
          <p:nvPr>
            <p:ph idx="1"/>
          </p:nvPr>
        </p:nvSpPr>
        <p:spPr/>
        <p:txBody>
          <a:bodyPr/>
          <a:lstStyle/>
          <a:p>
            <a:r>
              <a:rPr lang="en-US" dirty="0" smtClean="0"/>
              <a:t>They focus on the problems of the community and find ways to solve them </a:t>
            </a:r>
          </a:p>
          <a:p>
            <a:r>
              <a:rPr lang="en-US" dirty="0" smtClean="0"/>
              <a:t>They will develop tactical units to combat the crimes of the community 	</a:t>
            </a:r>
          </a:p>
          <a:p>
            <a:pPr lvl="1"/>
            <a:r>
              <a:rPr lang="en-US" dirty="0" smtClean="0"/>
              <a:t>Gang units </a:t>
            </a:r>
          </a:p>
          <a:p>
            <a:pPr lvl="1"/>
            <a:r>
              <a:rPr lang="en-US" dirty="0" smtClean="0"/>
              <a:t>Drug units </a:t>
            </a:r>
          </a:p>
          <a:p>
            <a:pPr lvl="1"/>
            <a:r>
              <a:rPr lang="en-US" dirty="0" smtClean="0"/>
              <a:t>Car theft units </a:t>
            </a: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affairs </a:t>
            </a:r>
            <a:endParaRPr lang="en-US" dirty="0"/>
          </a:p>
        </p:txBody>
      </p:sp>
      <p:sp>
        <p:nvSpPr>
          <p:cNvPr id="3" name="Content Placeholder 2"/>
          <p:cNvSpPr>
            <a:spLocks noGrp="1"/>
          </p:cNvSpPr>
          <p:nvPr>
            <p:ph idx="1"/>
          </p:nvPr>
        </p:nvSpPr>
        <p:spPr/>
        <p:txBody>
          <a:bodyPr/>
          <a:lstStyle/>
          <a:p>
            <a:r>
              <a:rPr lang="en-US" dirty="0" smtClean="0"/>
              <a:t>investigates allegations of police misconduct </a:t>
            </a:r>
          </a:p>
          <a:p>
            <a:r>
              <a:rPr lang="en-US" dirty="0" smtClean="0"/>
              <a:t>When there is an allegation they investigate </a:t>
            </a: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25</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924800" cy="914400"/>
          </a:xfrm>
        </p:spPr>
        <p:txBody>
          <a:bodyPr/>
          <a:lstStyle/>
          <a:p>
            <a:r>
              <a:rPr lang="en-US" dirty="0" smtClean="0"/>
              <a:t>Police Department Rank system </a:t>
            </a:r>
            <a:endParaRPr lang="en-US" dirty="0"/>
          </a:p>
        </p:txBody>
      </p:sp>
      <p:sp>
        <p:nvSpPr>
          <p:cNvPr id="3" name="Content Placeholder 2"/>
          <p:cNvSpPr>
            <a:spLocks noGrp="1"/>
          </p:cNvSpPr>
          <p:nvPr>
            <p:ph idx="1"/>
          </p:nvPr>
        </p:nvSpPr>
        <p:spPr>
          <a:xfrm>
            <a:off x="762000" y="1783560"/>
            <a:ext cx="8077200" cy="4572000"/>
          </a:xfrm>
        </p:spPr>
        <p:txBody>
          <a:bodyPr numCol="2"/>
          <a:lstStyle/>
          <a:p>
            <a:r>
              <a:rPr lang="en-US" dirty="0" smtClean="0"/>
              <a:t>Patrolman</a:t>
            </a:r>
          </a:p>
          <a:p>
            <a:r>
              <a:rPr lang="en-US" dirty="0" smtClean="0"/>
              <a:t>Sergeant</a:t>
            </a:r>
          </a:p>
          <a:p>
            <a:r>
              <a:rPr lang="en-US" dirty="0" smtClean="0"/>
              <a:t>Lieutenant </a:t>
            </a:r>
          </a:p>
          <a:p>
            <a:r>
              <a:rPr lang="en-US" dirty="0" smtClean="0"/>
              <a:t>Captain </a:t>
            </a:r>
          </a:p>
          <a:p>
            <a:r>
              <a:rPr lang="en-US" dirty="0" smtClean="0"/>
              <a:t>Deputy Inspector</a:t>
            </a:r>
          </a:p>
          <a:p>
            <a:r>
              <a:rPr lang="en-US" dirty="0" smtClean="0"/>
              <a:t>Inspector</a:t>
            </a:r>
          </a:p>
          <a:p>
            <a:r>
              <a:rPr lang="en-US" dirty="0" smtClean="0"/>
              <a:t>Deputy Chief</a:t>
            </a:r>
          </a:p>
          <a:p>
            <a:r>
              <a:rPr lang="en-US" dirty="0" smtClean="0"/>
              <a:t>Assistant Chief </a:t>
            </a:r>
          </a:p>
          <a:p>
            <a:r>
              <a:rPr lang="en-US" dirty="0" smtClean="0"/>
              <a:t>Bureau Chief</a:t>
            </a:r>
          </a:p>
          <a:p>
            <a:r>
              <a:rPr lang="en-US" dirty="0" smtClean="0"/>
              <a:t>Chief of Department </a:t>
            </a:r>
          </a:p>
          <a:p>
            <a:r>
              <a:rPr lang="en-US" dirty="0" smtClean="0"/>
              <a:t>Deputy Commissioner</a:t>
            </a:r>
          </a:p>
          <a:p>
            <a:r>
              <a:rPr lang="en-US" dirty="0" smtClean="0"/>
              <a:t>First Deputy Commissioner </a:t>
            </a:r>
          </a:p>
          <a:p>
            <a:r>
              <a:rPr lang="en-US" dirty="0" smtClean="0"/>
              <a:t>Police commissioner </a:t>
            </a: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in Rank system </a:t>
            </a:r>
            <a:endParaRPr lang="en-US" dirty="0"/>
          </a:p>
        </p:txBody>
      </p:sp>
      <p:sp>
        <p:nvSpPr>
          <p:cNvPr id="3" name="Content Placeholder 2"/>
          <p:cNvSpPr>
            <a:spLocks noGrp="1"/>
          </p:cNvSpPr>
          <p:nvPr>
            <p:ph idx="1"/>
          </p:nvPr>
        </p:nvSpPr>
        <p:spPr/>
        <p:txBody>
          <a:bodyPr/>
          <a:lstStyle/>
          <a:p>
            <a:r>
              <a:rPr lang="en-US" dirty="0" smtClean="0"/>
              <a:t>A system to promote officers based on their time in a particular rank </a:t>
            </a:r>
          </a:p>
          <a:p>
            <a:r>
              <a:rPr lang="en-US" dirty="0" smtClean="0"/>
              <a:t>An officer accrues points based on time in rank, awards, citations, and test scores </a:t>
            </a:r>
          </a:p>
          <a:p>
            <a:r>
              <a:rPr lang="en-US" dirty="0" smtClean="0"/>
              <a:t>when the accumulate enough points they get promoted </a:t>
            </a:r>
          </a:p>
          <a:p>
            <a:r>
              <a:rPr lang="en-US" dirty="0" smtClean="0"/>
              <a:t>No officer is allowed to skip a rank, an officer cannot leave a department and assume a higher rank in another department </a:t>
            </a:r>
          </a:p>
          <a:p>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Patrol Function </a:t>
            </a:r>
            <a:endParaRPr lang="en-US" dirty="0"/>
          </a:p>
        </p:txBody>
      </p:sp>
      <p:sp>
        <p:nvSpPr>
          <p:cNvPr id="3" name="Content Placeholder 2"/>
          <p:cNvSpPr>
            <a:spLocks noGrp="1"/>
          </p:cNvSpPr>
          <p:nvPr>
            <p:ph idx="1"/>
          </p:nvPr>
        </p:nvSpPr>
        <p:spPr/>
        <p:txBody>
          <a:bodyPr/>
          <a:lstStyle/>
          <a:p>
            <a:r>
              <a:rPr lang="en-US" dirty="0" smtClean="0"/>
              <a:t>Deter crime by maintaining a visible police presence</a:t>
            </a:r>
          </a:p>
          <a:p>
            <a:r>
              <a:rPr lang="en-US" dirty="0" smtClean="0"/>
              <a:t>Maintain public order (peacekeeping) within the patrol area </a:t>
            </a:r>
          </a:p>
          <a:p>
            <a:r>
              <a:rPr lang="en-US" dirty="0" smtClean="0"/>
              <a:t>Enable the police department to respond quickly to law violations or other emergencies </a:t>
            </a:r>
          </a:p>
          <a:p>
            <a:r>
              <a:rPr lang="en-US" dirty="0" smtClean="0"/>
              <a:t>Identify and apprehend law violators </a:t>
            </a:r>
          </a:p>
          <a:p>
            <a:r>
              <a:rPr lang="en-US" dirty="0" smtClean="0"/>
              <a:t>Aid individuals and care for those who cannot help themselves </a:t>
            </a: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Patrol Function </a:t>
            </a:r>
            <a:endParaRPr lang="en-US" dirty="0"/>
          </a:p>
        </p:txBody>
      </p:sp>
      <p:sp>
        <p:nvSpPr>
          <p:cNvPr id="3" name="Content Placeholder 2"/>
          <p:cNvSpPr>
            <a:spLocks noGrp="1"/>
          </p:cNvSpPr>
          <p:nvPr>
            <p:ph idx="1"/>
          </p:nvPr>
        </p:nvSpPr>
        <p:spPr/>
        <p:txBody>
          <a:bodyPr/>
          <a:lstStyle/>
          <a:p>
            <a:r>
              <a:rPr lang="en-US" dirty="0" smtClean="0"/>
              <a:t>Facilitate the movement of traffic and people</a:t>
            </a:r>
          </a:p>
          <a:p>
            <a:r>
              <a:rPr lang="en-US" dirty="0" smtClean="0"/>
              <a:t>Create a feeling of security in the community</a:t>
            </a:r>
          </a:p>
          <a:p>
            <a:r>
              <a:rPr lang="en-US" dirty="0" smtClean="0"/>
              <a:t>A patrol officers responsibilities are immense they must make split second decisions </a:t>
            </a:r>
          </a:p>
          <a:p>
            <a:r>
              <a:rPr lang="en-US" dirty="0" smtClean="0"/>
              <a:t>They may face a suicidal teen, angry mob, armed felon, domestic dispute </a:t>
            </a: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Patrol Function </a:t>
            </a:r>
            <a:endParaRPr lang="en-US" dirty="0"/>
          </a:p>
        </p:txBody>
      </p:sp>
      <p:sp>
        <p:nvSpPr>
          <p:cNvPr id="3" name="Content Placeholder 2"/>
          <p:cNvSpPr>
            <a:spLocks noGrp="1"/>
          </p:cNvSpPr>
          <p:nvPr>
            <p:ph idx="1"/>
          </p:nvPr>
        </p:nvSpPr>
        <p:spPr/>
        <p:txBody>
          <a:bodyPr/>
          <a:lstStyle/>
          <a:p>
            <a:r>
              <a:rPr lang="en-US" dirty="0" smtClean="0"/>
              <a:t>Most of the time they are peacekeeping, this is where the officer must use discretion </a:t>
            </a:r>
          </a:p>
          <a:p>
            <a:r>
              <a:rPr lang="en-US" dirty="0" smtClean="0"/>
              <a:t>Discretion is vital, officers must decide if a noisy neighbor complaint can be handled with just talking to the people or making arrests </a:t>
            </a:r>
          </a:p>
          <a:p>
            <a:r>
              <a:rPr lang="en-US" dirty="0" smtClean="0"/>
              <a:t>They are looked as community problem solvers </a:t>
            </a:r>
          </a:p>
          <a:p>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Patrol Deter crime? </a:t>
            </a:r>
            <a:endParaRPr lang="en-US" dirty="0"/>
          </a:p>
        </p:txBody>
      </p:sp>
      <p:sp>
        <p:nvSpPr>
          <p:cNvPr id="3" name="Content Placeholder 2"/>
          <p:cNvSpPr>
            <a:spLocks noGrp="1"/>
          </p:cNvSpPr>
          <p:nvPr>
            <p:ph idx="1"/>
          </p:nvPr>
        </p:nvSpPr>
        <p:spPr/>
        <p:txBody>
          <a:bodyPr/>
          <a:lstStyle/>
          <a:p>
            <a:r>
              <a:rPr lang="en-US" dirty="0" smtClean="0"/>
              <a:t>A visible police presence was once considered vital to deterring crime </a:t>
            </a:r>
          </a:p>
          <a:p>
            <a:r>
              <a:rPr lang="en-US" dirty="0" smtClean="0"/>
              <a:t>The 1970’s experiment on patrols was designed to shed some light on the effectiveness of patrols </a:t>
            </a:r>
          </a:p>
          <a:p>
            <a:pPr lvl="1"/>
            <a:r>
              <a:rPr lang="en-US" dirty="0" smtClean="0"/>
              <a:t>They divided the 15 districts into 3 groups, on e group retained the normal patrols, the second group increased the number of patrols and the third </a:t>
            </a:r>
            <a:r>
              <a:rPr lang="en-US" smtClean="0"/>
              <a:t>eliminated patrols </a:t>
            </a:r>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K.C. patrol experiment </a:t>
            </a:r>
            <a:endParaRPr lang="en-US" dirty="0"/>
          </a:p>
        </p:txBody>
      </p:sp>
      <p:sp>
        <p:nvSpPr>
          <p:cNvPr id="3" name="Content Placeholder 2"/>
          <p:cNvSpPr>
            <a:spLocks noGrp="1"/>
          </p:cNvSpPr>
          <p:nvPr>
            <p:ph idx="1"/>
          </p:nvPr>
        </p:nvSpPr>
        <p:spPr/>
        <p:txBody>
          <a:bodyPr/>
          <a:lstStyle/>
          <a:p>
            <a:r>
              <a:rPr lang="en-US" dirty="0" smtClean="0"/>
              <a:t>The  results of the experiment showed that patrols had little effect on crime patterns</a:t>
            </a:r>
          </a:p>
          <a:p>
            <a:r>
              <a:rPr lang="en-US" dirty="0" smtClean="0"/>
              <a:t>And had little impact on the citizens attitude towards the police</a:t>
            </a:r>
          </a:p>
          <a:p>
            <a:r>
              <a:rPr lang="en-US" dirty="0" smtClean="0"/>
              <a:t>Displacement might be a reason for the crime rates not  changing </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31A34F8D-09DB-4E1F-B13C-E432163EE630}"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1348</TotalTime>
  <Words>1030</Words>
  <Application>Microsoft Office PowerPoint</Application>
  <PresentationFormat>On-screen Show (4:3)</PresentationFormat>
  <Paragraphs>135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Metro</vt:lpstr>
      <vt:lpstr>Law and Order Unit V</vt:lpstr>
      <vt:lpstr>Police organization </vt:lpstr>
      <vt:lpstr>Police Department Rank system </vt:lpstr>
      <vt:lpstr>Time in Rank system </vt:lpstr>
      <vt:lpstr>Patrol Function </vt:lpstr>
      <vt:lpstr>Patrol Function </vt:lpstr>
      <vt:lpstr>Patrol Function </vt:lpstr>
      <vt:lpstr>Does Patrol Deter crime? </vt:lpstr>
      <vt:lpstr>K.C. patrol experiment </vt:lpstr>
      <vt:lpstr>Improving patrols </vt:lpstr>
      <vt:lpstr>Improving Patrols </vt:lpstr>
      <vt:lpstr>Improving Patrols </vt:lpstr>
      <vt:lpstr>Detectives </vt:lpstr>
      <vt:lpstr>Broken Window Model </vt:lpstr>
      <vt:lpstr>Broken Window Model </vt:lpstr>
      <vt:lpstr>Broken Window Model </vt:lpstr>
      <vt:lpstr>Community Policing </vt:lpstr>
      <vt:lpstr>Community Policing </vt:lpstr>
      <vt:lpstr>Community Policing </vt:lpstr>
      <vt:lpstr>Community Policing </vt:lpstr>
      <vt:lpstr>Community Policing </vt:lpstr>
      <vt:lpstr>Community Policing </vt:lpstr>
      <vt:lpstr>Community Policing   </vt:lpstr>
      <vt:lpstr>Problem oriented Policing  </vt:lpstr>
      <vt:lpstr>Internal affairs </vt:lpstr>
    </vt:vector>
  </TitlesOfParts>
  <Company>Lincoln School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and Order Unit V</dc:title>
  <dc:creator>hanleyp</dc:creator>
  <cp:lastModifiedBy>hanleyp</cp:lastModifiedBy>
  <cp:revision>81</cp:revision>
  <dcterms:created xsi:type="dcterms:W3CDTF">2012-03-20T11:09:55Z</dcterms:created>
  <dcterms:modified xsi:type="dcterms:W3CDTF">2015-04-08T11:00:10Z</dcterms:modified>
</cp:coreProperties>
</file>