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56" r:id="rId2"/>
    <p:sldId id="257" r:id="rId3"/>
    <p:sldId id="258" r:id="rId4"/>
    <p:sldId id="259" r:id="rId5"/>
    <p:sldId id="293" r:id="rId6"/>
    <p:sldId id="261" r:id="rId7"/>
    <p:sldId id="262" r:id="rId8"/>
    <p:sldId id="263" r:id="rId9"/>
    <p:sldId id="294" r:id="rId10"/>
    <p:sldId id="264" r:id="rId11"/>
    <p:sldId id="265" r:id="rId12"/>
    <p:sldId id="266" r:id="rId13"/>
    <p:sldId id="295" r:id="rId14"/>
    <p:sldId id="267" r:id="rId15"/>
    <p:sldId id="268" r:id="rId16"/>
    <p:sldId id="270" r:id="rId17"/>
    <p:sldId id="296" r:id="rId18"/>
    <p:sldId id="297" r:id="rId19"/>
    <p:sldId id="271" r:id="rId20"/>
    <p:sldId id="272" r:id="rId21"/>
    <p:sldId id="273" r:id="rId22"/>
    <p:sldId id="274" r:id="rId23"/>
    <p:sldId id="275" r:id="rId24"/>
    <p:sldId id="276" r:id="rId25"/>
    <p:sldId id="277" r:id="rId26"/>
    <p:sldId id="280" r:id="rId27"/>
    <p:sldId id="282" r:id="rId28"/>
    <p:sldId id="283" r:id="rId29"/>
    <p:sldId id="284" r:id="rId30"/>
    <p:sldId id="285" r:id="rId31"/>
    <p:sldId id="286" r:id="rId32"/>
    <p:sldId id="287" r:id="rId33"/>
    <p:sldId id="289" r:id="rId34"/>
    <p:sldId id="290" r:id="rId35"/>
    <p:sldId id="291" r:id="rId3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7DC4C1BF-65C8-442C-86BD-044E36DE6788}" type="datetimeFigureOut">
              <a:rPr lang="en-US" smtClean="0"/>
              <a:pPr/>
              <a:t>2/5/2015</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8008AC83-00A4-497E-B419-2A45839581E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6B42A57B-98A4-4CAD-9942-BD26B046A061}" type="datetimeFigureOut">
              <a:rPr lang="en-US" smtClean="0"/>
              <a:pPr/>
              <a:t>2/5/2015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CD9CD88-2D98-4F3A-8ADF-11D427D6C6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532021-9067-4878-818F-23C3DB555DFD}" type="datetime1">
              <a:rPr lang="en-US" smtClean="0"/>
              <a:pPr/>
              <a:t>2/5/2015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CEA342-1630-405E-A730-D08B37892E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7C2EC-7E68-4361-8A88-144C36BB2E56}" type="datetime1">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EA342-1630-405E-A730-D08B37892E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9EDF5B-605E-41F1-8AD7-4788121DF2F2}" type="datetime1">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EA342-1630-405E-A730-D08B37892E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97C8A7-7636-489F-A196-3E89F8B2C55B}" type="datetime1">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EA342-1630-405E-A730-D08B37892EB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70A1E0-4CF8-4C67-B244-04071AE1F412}" type="datetime1">
              <a:rPr lang="en-US" smtClean="0"/>
              <a:pPr/>
              <a:t>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CEA342-1630-405E-A730-D08B37892EB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3088BA-9A36-450F-B538-97F6606A565A}" type="datetime1">
              <a:rPr lang="en-US" smtClean="0"/>
              <a:pPr/>
              <a:t>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CEA342-1630-405E-A730-D08B37892EB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64BB11-4CE4-4EC9-A408-2C07F583A580}" type="datetime1">
              <a:rPr lang="en-US" smtClean="0"/>
              <a:pPr/>
              <a:t>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CEA342-1630-405E-A730-D08B37892E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1E4664-B9C9-4D73-BB46-5939D73F14CA}" type="datetime1">
              <a:rPr lang="en-US" smtClean="0"/>
              <a:pPr/>
              <a:t>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CEA342-1630-405E-A730-D08B37892EB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818297-2EEC-4F74-B5C4-3FD449CB2D74}" type="datetime1">
              <a:rPr lang="en-US" smtClean="0"/>
              <a:pPr/>
              <a:t>2/5/2015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CEA342-1630-405E-A730-D08B37892E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4FED10-0913-4B96-A8A0-3A0A8ADFC32E}" type="datetime1">
              <a:rPr lang="en-US" smtClean="0"/>
              <a:pPr/>
              <a:t>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CEA342-1630-405E-A730-D08B37892E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098557-9191-46EF-B8E7-A92707406689}" type="datetime1">
              <a:rPr lang="en-US" smtClean="0"/>
              <a:pPr/>
              <a:t>2/5/2015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CEA342-1630-405E-A730-D08B37892EB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55AB46-A8DE-442F-9BD0-6299283B1964}" type="datetime1">
              <a:rPr lang="en-US" smtClean="0"/>
              <a:pPr/>
              <a:t>2/5/2015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CEA342-1630-405E-A730-D08B37892E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Law and Order Unit IV</a:t>
            </a:r>
            <a:endParaRPr lang="en-US" dirty="0"/>
          </a:p>
        </p:txBody>
      </p:sp>
      <p:sp>
        <p:nvSpPr>
          <p:cNvPr id="3" name="Subtitle 2"/>
          <p:cNvSpPr>
            <a:spLocks noGrp="1"/>
          </p:cNvSpPr>
          <p:nvPr>
            <p:ph type="subTitle" idx="1"/>
          </p:nvPr>
        </p:nvSpPr>
        <p:spPr/>
        <p:txBody>
          <a:bodyPr/>
          <a:lstStyle/>
          <a:p>
            <a:r>
              <a:rPr lang="en-US" smtClean="0"/>
              <a:t>Police in Society: History and Organization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Colonial America:  followed the British model</a:t>
            </a:r>
          </a:p>
          <a:p>
            <a:r>
              <a:rPr lang="en-US" dirty="0" smtClean="0"/>
              <a:t>The county sheriff was law enforcement  </a:t>
            </a:r>
          </a:p>
          <a:p>
            <a:r>
              <a:rPr lang="en-US" dirty="0" smtClean="0"/>
              <a:t>The sheriff did not patrol, they would react to citizens calls </a:t>
            </a:r>
          </a:p>
          <a:p>
            <a:r>
              <a:rPr lang="en-US" dirty="0" smtClean="0"/>
              <a:t>They collected taxes, supervised elections, and a great deal of other legal business along with keeping the peace </a:t>
            </a:r>
          </a:p>
          <a:p>
            <a:r>
              <a:rPr lang="en-US" dirty="0" smtClean="0"/>
              <a:t>They were paid by the arrests they made </a:t>
            </a:r>
            <a:endParaRPr lang="en-US" dirty="0"/>
          </a:p>
        </p:txBody>
      </p:sp>
      <p:sp>
        <p:nvSpPr>
          <p:cNvPr id="3" name="Title 2"/>
          <p:cNvSpPr>
            <a:spLocks noGrp="1"/>
          </p:cNvSpPr>
          <p:nvPr>
            <p:ph type="title"/>
          </p:nvPr>
        </p:nvSpPr>
        <p:spPr/>
        <p:txBody>
          <a:bodyPr/>
          <a:lstStyle/>
          <a:p>
            <a:r>
              <a:rPr lang="en-US" dirty="0" smtClean="0"/>
              <a:t>History of the American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Cities had watchmen (called leatherheads because of the leather helmets they wore)</a:t>
            </a:r>
          </a:p>
          <a:p>
            <a:r>
              <a:rPr lang="en-US" dirty="0" smtClean="0"/>
              <a:t>In the west they would offer rewards for people who were wanted for crimes, this encouraged vigilantes to go out and try to collect the rewards </a:t>
            </a:r>
          </a:p>
          <a:p>
            <a:endParaRPr lang="en-US" dirty="0"/>
          </a:p>
        </p:txBody>
      </p:sp>
      <p:sp>
        <p:nvSpPr>
          <p:cNvPr id="3" name="Title 2"/>
          <p:cNvSpPr>
            <a:spLocks noGrp="1"/>
          </p:cNvSpPr>
          <p:nvPr>
            <p:ph type="title"/>
          </p:nvPr>
        </p:nvSpPr>
        <p:spPr/>
        <p:txBody>
          <a:bodyPr>
            <a:normAutofit/>
          </a:bodyPr>
          <a:lstStyle/>
          <a:p>
            <a:r>
              <a:rPr lang="en-US" dirty="0" smtClean="0"/>
              <a:t>History of the American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Boston established the first night watch (1801)</a:t>
            </a:r>
          </a:p>
          <a:p>
            <a:r>
              <a:rPr lang="en-US" dirty="0" smtClean="0"/>
              <a:t>Boston created the first U.S, police department in 1838 (6 full time officers)</a:t>
            </a:r>
          </a:p>
          <a:p>
            <a:r>
              <a:rPr lang="en-US" dirty="0" smtClean="0"/>
              <a:t>New York established the first modern police force in 1844, with a day and night shift under the supervision of a police chief </a:t>
            </a:r>
          </a:p>
          <a:p>
            <a:r>
              <a:rPr lang="en-US" dirty="0" smtClean="0"/>
              <a:t>the new departments did many tasks, they maintained public health and swept the streets</a:t>
            </a:r>
          </a:p>
          <a:p>
            <a:pPr>
              <a:buNone/>
            </a:pPr>
            <a:endParaRPr lang="en-US" dirty="0"/>
          </a:p>
        </p:txBody>
      </p:sp>
      <p:sp>
        <p:nvSpPr>
          <p:cNvPr id="3" name="Title 2"/>
          <p:cNvSpPr>
            <a:spLocks noGrp="1"/>
          </p:cNvSpPr>
          <p:nvPr>
            <p:ph type="title"/>
          </p:nvPr>
        </p:nvSpPr>
        <p:spPr/>
        <p:txBody>
          <a:bodyPr/>
          <a:lstStyle/>
          <a:p>
            <a:r>
              <a:rPr lang="en-US" dirty="0" smtClean="0"/>
              <a:t>History of Police in America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Three eras of American Policing </a:t>
            </a:r>
          </a:p>
          <a:p>
            <a:pPr lvl="1"/>
            <a:r>
              <a:rPr lang="en-US" dirty="0" smtClean="0"/>
              <a:t>Political (1840-1930)</a:t>
            </a:r>
          </a:p>
          <a:p>
            <a:pPr lvl="1"/>
            <a:r>
              <a:rPr lang="en-US" dirty="0" smtClean="0"/>
              <a:t>Reform (1930-1980)</a:t>
            </a:r>
          </a:p>
          <a:p>
            <a:pPr lvl="1"/>
            <a:r>
              <a:rPr lang="en-US" dirty="0" smtClean="0"/>
              <a:t>Community (1980-present)</a:t>
            </a:r>
            <a:endParaRPr lang="en-US" dirty="0"/>
          </a:p>
        </p:txBody>
      </p:sp>
      <p:sp>
        <p:nvSpPr>
          <p:cNvPr id="3" name="Slide Number Placeholder 2"/>
          <p:cNvSpPr>
            <a:spLocks noGrp="1"/>
          </p:cNvSpPr>
          <p:nvPr>
            <p:ph type="sldNum" sz="quarter" idx="12"/>
          </p:nvPr>
        </p:nvSpPr>
        <p:spPr/>
        <p:txBody>
          <a:bodyPr/>
          <a:lstStyle/>
          <a:p>
            <a:fld id="{EBCEA342-1630-405E-A730-D08B37892EBA}" type="slidenum">
              <a:rPr lang="en-US" smtClean="0"/>
              <a:pPr/>
              <a:t>13</a:t>
            </a:fld>
            <a:endParaRPr lang="en-US"/>
          </a:p>
        </p:txBody>
      </p:sp>
      <p:sp>
        <p:nvSpPr>
          <p:cNvPr id="4" name="Title 3"/>
          <p:cNvSpPr>
            <a:spLocks noGrp="1"/>
          </p:cNvSpPr>
          <p:nvPr>
            <p:ph type="title"/>
          </p:nvPr>
        </p:nvSpPr>
        <p:spPr/>
        <p:txBody>
          <a:bodyPr/>
          <a:lstStyle/>
          <a:p>
            <a:r>
              <a:rPr lang="en-US" dirty="0" smtClean="0"/>
              <a:t>Eras of American Policing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Political era </a:t>
            </a:r>
          </a:p>
          <a:p>
            <a:pPr lvl="1"/>
            <a:r>
              <a:rPr lang="en-US" dirty="0" smtClean="0"/>
              <a:t>Politicians hired and promoted the policemen so they were tied directly to the politician that hired them </a:t>
            </a:r>
          </a:p>
          <a:p>
            <a:pPr lvl="1"/>
            <a:r>
              <a:rPr lang="en-US" dirty="0" smtClean="0"/>
              <a:t>The early agencies were corrupt and brutal </a:t>
            </a:r>
          </a:p>
          <a:p>
            <a:pPr lvl="1"/>
            <a:r>
              <a:rPr lang="en-US" dirty="0" smtClean="0"/>
              <a:t>Police did the bidding of the politician </a:t>
            </a:r>
          </a:p>
          <a:p>
            <a:pPr lvl="1"/>
            <a:r>
              <a:rPr lang="en-US" dirty="0" smtClean="0"/>
              <a:t>The police patrolled on foot and had no way of calling for back-up so they reacted to problems with brute force</a:t>
            </a:r>
          </a:p>
          <a:p>
            <a:pPr>
              <a:buNone/>
            </a:pPr>
            <a:endParaRPr lang="en-US" dirty="0"/>
          </a:p>
        </p:txBody>
      </p:sp>
      <p:sp>
        <p:nvSpPr>
          <p:cNvPr id="3" name="Title 2"/>
          <p:cNvSpPr>
            <a:spLocks noGrp="1"/>
          </p:cNvSpPr>
          <p:nvPr>
            <p:ph type="title"/>
          </p:nvPr>
        </p:nvSpPr>
        <p:spPr/>
        <p:txBody>
          <a:bodyPr/>
          <a:lstStyle/>
          <a:p>
            <a:r>
              <a:rPr lang="en-US" dirty="0" smtClean="0"/>
              <a:t>Eras of American Policing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Reform Era (Professional era)</a:t>
            </a:r>
          </a:p>
          <a:p>
            <a:pPr lvl="1"/>
            <a:r>
              <a:rPr lang="en-US" dirty="0" smtClean="0"/>
              <a:t>Main function was crime control </a:t>
            </a:r>
          </a:p>
          <a:p>
            <a:pPr lvl="1"/>
            <a:r>
              <a:rPr lang="en-US" dirty="0" smtClean="0"/>
              <a:t> centrally organized: one police chief controlling many captains </a:t>
            </a:r>
          </a:p>
          <a:p>
            <a:pPr lvl="1"/>
            <a:r>
              <a:rPr lang="en-US" dirty="0" smtClean="0"/>
              <a:t>Training was a focus, also follow up investigation </a:t>
            </a:r>
          </a:p>
          <a:p>
            <a:pPr lvl="1"/>
            <a:r>
              <a:rPr lang="en-US" dirty="0" smtClean="0"/>
              <a:t>Motorized patrols </a:t>
            </a:r>
          </a:p>
          <a:p>
            <a:pPr lvl="1"/>
            <a:r>
              <a:rPr lang="en-US" dirty="0" smtClean="0"/>
              <a:t>Many technological advances </a:t>
            </a:r>
          </a:p>
          <a:p>
            <a:pPr lvl="1"/>
            <a:r>
              <a:rPr lang="en-US" dirty="0" smtClean="0"/>
              <a:t>Distrust by the community </a:t>
            </a:r>
          </a:p>
          <a:p>
            <a:pPr lvl="1"/>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Eras of American Policing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Reform Era </a:t>
            </a:r>
          </a:p>
          <a:p>
            <a:pPr lvl="1"/>
            <a:r>
              <a:rPr lang="en-US" dirty="0" smtClean="0"/>
              <a:t>August  Vollmer </a:t>
            </a:r>
          </a:p>
          <a:p>
            <a:pPr lvl="2"/>
            <a:r>
              <a:rPr lang="en-US" dirty="0" smtClean="0"/>
              <a:t>Considered the father of modern police </a:t>
            </a:r>
          </a:p>
          <a:p>
            <a:pPr lvl="2"/>
            <a:r>
              <a:rPr lang="en-US" dirty="0" smtClean="0"/>
              <a:t>Most famous police reformer </a:t>
            </a:r>
          </a:p>
          <a:p>
            <a:pPr lvl="2"/>
            <a:r>
              <a:rPr lang="en-US" dirty="0" smtClean="0"/>
              <a:t>Police chief Berkley California </a:t>
            </a:r>
          </a:p>
          <a:p>
            <a:pPr lvl="2"/>
            <a:r>
              <a:rPr lang="en-US" dirty="0" smtClean="0"/>
              <a:t>Instituted university training for officers </a:t>
            </a:r>
          </a:p>
          <a:p>
            <a:pPr lvl="2"/>
            <a:r>
              <a:rPr lang="en-US" dirty="0" smtClean="0"/>
              <a:t>Developed the school of Criminology</a:t>
            </a:r>
          </a:p>
          <a:p>
            <a:pPr lvl="2"/>
            <a:r>
              <a:rPr lang="en-US" dirty="0" smtClean="0"/>
              <a:t>Created professional police force</a:t>
            </a:r>
          </a:p>
          <a:p>
            <a:pPr lvl="2"/>
            <a:r>
              <a:rPr lang="en-US" dirty="0" smtClean="0"/>
              <a:t>Created the first crime lab</a:t>
            </a:r>
          </a:p>
          <a:p>
            <a:pPr lvl="2"/>
            <a:r>
              <a:rPr lang="en-US" dirty="0" smtClean="0"/>
              <a:t>Believed criminal suspects should not be mistreated   </a:t>
            </a:r>
            <a:endParaRPr lang="en-US" dirty="0"/>
          </a:p>
        </p:txBody>
      </p:sp>
      <p:sp>
        <p:nvSpPr>
          <p:cNvPr id="3" name="Title 2"/>
          <p:cNvSpPr>
            <a:spLocks noGrp="1"/>
          </p:cNvSpPr>
          <p:nvPr>
            <p:ph type="title"/>
          </p:nvPr>
        </p:nvSpPr>
        <p:spPr/>
        <p:txBody>
          <a:bodyPr/>
          <a:lstStyle/>
          <a:p>
            <a:r>
              <a:rPr lang="en-US" dirty="0" smtClean="0"/>
              <a:t>Eras of American Policing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Reform Era </a:t>
            </a:r>
          </a:p>
          <a:p>
            <a:pPr lvl="1"/>
            <a:r>
              <a:rPr lang="en-US" dirty="0" smtClean="0"/>
              <a:t>Wickersham Commission </a:t>
            </a:r>
          </a:p>
          <a:p>
            <a:pPr lvl="2"/>
            <a:r>
              <a:rPr lang="en-US" dirty="0" smtClean="0"/>
              <a:t>Appointed by president Hoover </a:t>
            </a:r>
          </a:p>
          <a:p>
            <a:pPr lvl="2"/>
            <a:r>
              <a:rPr lang="en-US" dirty="0" smtClean="0"/>
              <a:t>George Wickersham was commissioned to conduct a study of crime and law enforcement </a:t>
            </a:r>
          </a:p>
          <a:p>
            <a:pPr lvl="2"/>
            <a:r>
              <a:rPr lang="en-US" dirty="0" smtClean="0"/>
              <a:t>Also investigated the effectiveness of prohibition and its impact on organized crime </a:t>
            </a:r>
          </a:p>
          <a:p>
            <a:pPr lvl="2"/>
            <a:r>
              <a:rPr lang="en-US" dirty="0" smtClean="0"/>
              <a:t>They studied corruption in the police forces </a:t>
            </a:r>
            <a:endParaRPr lang="en-US" dirty="0"/>
          </a:p>
        </p:txBody>
      </p:sp>
      <p:sp>
        <p:nvSpPr>
          <p:cNvPr id="3" name="Slide Number Placeholder 2"/>
          <p:cNvSpPr>
            <a:spLocks noGrp="1"/>
          </p:cNvSpPr>
          <p:nvPr>
            <p:ph type="sldNum" sz="quarter" idx="12"/>
          </p:nvPr>
        </p:nvSpPr>
        <p:spPr/>
        <p:txBody>
          <a:bodyPr/>
          <a:lstStyle/>
          <a:p>
            <a:fld id="{EBCEA342-1630-405E-A730-D08B37892EBA}" type="slidenum">
              <a:rPr lang="en-US" smtClean="0"/>
              <a:pPr/>
              <a:t>17</a:t>
            </a:fld>
            <a:endParaRPr lang="en-US"/>
          </a:p>
        </p:txBody>
      </p:sp>
      <p:sp>
        <p:nvSpPr>
          <p:cNvPr id="4" name="Title 3"/>
          <p:cNvSpPr>
            <a:spLocks noGrp="1"/>
          </p:cNvSpPr>
          <p:nvPr>
            <p:ph type="title"/>
          </p:nvPr>
        </p:nvSpPr>
        <p:spPr/>
        <p:txBody>
          <a:bodyPr/>
          <a:lstStyle/>
          <a:p>
            <a:r>
              <a:rPr lang="en-US" dirty="0" smtClean="0"/>
              <a:t>Eras of American Policing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Community Era </a:t>
            </a:r>
          </a:p>
          <a:p>
            <a:pPr lvl="1"/>
            <a:r>
              <a:rPr lang="en-US" dirty="0" smtClean="0"/>
              <a:t>Main function was to control crime but did return to social services </a:t>
            </a:r>
          </a:p>
          <a:p>
            <a:pPr lvl="1"/>
            <a:r>
              <a:rPr lang="en-US" dirty="0" smtClean="0"/>
              <a:t>Decentralized, created smaller units within the police force like: swat, vice, narcotics</a:t>
            </a:r>
          </a:p>
          <a:p>
            <a:pPr lvl="1"/>
            <a:r>
              <a:rPr lang="en-US" dirty="0" smtClean="0"/>
              <a:t>Focuses on developing relationships between the community they serve and the patrol officer  </a:t>
            </a:r>
          </a:p>
          <a:p>
            <a:endParaRPr lang="en-US" dirty="0"/>
          </a:p>
        </p:txBody>
      </p:sp>
      <p:sp>
        <p:nvSpPr>
          <p:cNvPr id="3" name="Slide Number Placeholder 2"/>
          <p:cNvSpPr>
            <a:spLocks noGrp="1"/>
          </p:cNvSpPr>
          <p:nvPr>
            <p:ph type="sldNum" sz="quarter" idx="12"/>
          </p:nvPr>
        </p:nvSpPr>
        <p:spPr/>
        <p:txBody>
          <a:bodyPr/>
          <a:lstStyle/>
          <a:p>
            <a:fld id="{EBCEA342-1630-405E-A730-D08B37892EBA}" type="slidenum">
              <a:rPr lang="en-US" smtClean="0"/>
              <a:pPr/>
              <a:t>18</a:t>
            </a:fld>
            <a:endParaRPr lang="en-US"/>
          </a:p>
        </p:txBody>
      </p:sp>
      <p:sp>
        <p:nvSpPr>
          <p:cNvPr id="4" name="Title 3"/>
          <p:cNvSpPr>
            <a:spLocks noGrp="1"/>
          </p:cNvSpPr>
          <p:nvPr>
            <p:ph type="title"/>
          </p:nvPr>
        </p:nvSpPr>
        <p:spPr/>
        <p:txBody>
          <a:bodyPr/>
          <a:lstStyle/>
          <a:p>
            <a:r>
              <a:rPr lang="en-US" dirty="0" smtClean="0"/>
              <a:t>Eras of American Policing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Supreme court handed down several decisions designed to control police operations </a:t>
            </a:r>
          </a:p>
          <a:p>
            <a:pPr lvl="1"/>
            <a:r>
              <a:rPr lang="en-US" dirty="0" smtClean="0"/>
              <a:t>How to question suspects, conduct searches, wiretaps</a:t>
            </a:r>
          </a:p>
          <a:p>
            <a:r>
              <a:rPr lang="en-US" dirty="0" smtClean="0"/>
              <a:t>Great national unrest, protests about the war, and civil rights </a:t>
            </a:r>
          </a:p>
          <a:p>
            <a:pPr lvl="1"/>
            <a:r>
              <a:rPr lang="en-US" dirty="0" smtClean="0"/>
              <a:t>The police had been asked to control this with no training or they were  ill equipped </a:t>
            </a:r>
          </a:p>
          <a:p>
            <a:pPr lvl="1"/>
            <a:r>
              <a:rPr lang="en-US" dirty="0" smtClean="0"/>
              <a:t>Crime rates skyrocketed </a:t>
            </a:r>
          </a:p>
          <a:p>
            <a:pPr lvl="1"/>
            <a:r>
              <a:rPr lang="en-US" dirty="0" smtClean="0"/>
              <a:t>There were many bloody confrontations between the police and the public </a:t>
            </a:r>
            <a:endParaRPr lang="en-US" dirty="0"/>
          </a:p>
        </p:txBody>
      </p:sp>
      <p:sp>
        <p:nvSpPr>
          <p:cNvPr id="3" name="Title 2"/>
          <p:cNvSpPr>
            <a:spLocks noGrp="1"/>
          </p:cNvSpPr>
          <p:nvPr>
            <p:ph type="title"/>
          </p:nvPr>
        </p:nvSpPr>
        <p:spPr/>
        <p:txBody>
          <a:bodyPr>
            <a:normAutofit/>
          </a:bodyPr>
          <a:lstStyle/>
          <a:p>
            <a:r>
              <a:rPr lang="en-US" dirty="0" smtClean="0"/>
              <a:t>Policing in the 1960’s</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U.S. police agencies origins to early England</a:t>
            </a:r>
          </a:p>
          <a:p>
            <a:r>
              <a:rPr lang="en-US" dirty="0" smtClean="0"/>
              <a:t>Early England villages grouped people in collectives of 10 called </a:t>
            </a:r>
            <a:r>
              <a:rPr lang="en-US" dirty="0" err="1" smtClean="0"/>
              <a:t>tithings</a:t>
            </a:r>
            <a:r>
              <a:rPr lang="en-US" dirty="0" smtClean="0"/>
              <a:t> </a:t>
            </a:r>
          </a:p>
          <a:p>
            <a:r>
              <a:rPr lang="en-US" dirty="0" smtClean="0"/>
              <a:t>The leader was a </a:t>
            </a:r>
            <a:r>
              <a:rPr lang="en-US" dirty="0" err="1" smtClean="0"/>
              <a:t>tythingman</a:t>
            </a:r>
            <a:r>
              <a:rPr lang="en-US" dirty="0" smtClean="0"/>
              <a:t>, who would send out the hue and cry </a:t>
            </a:r>
            <a:endParaRPr lang="en-US" dirty="0"/>
          </a:p>
        </p:txBody>
      </p:sp>
      <p:sp>
        <p:nvSpPr>
          <p:cNvPr id="2" name="Title 1"/>
          <p:cNvSpPr>
            <a:spLocks noGrp="1"/>
          </p:cNvSpPr>
          <p:nvPr>
            <p:ph type="title"/>
          </p:nvPr>
        </p:nvSpPr>
        <p:spPr/>
        <p:txBody>
          <a:bodyPr/>
          <a:lstStyle/>
          <a:p>
            <a:r>
              <a:rPr lang="en-US" dirty="0" smtClean="0"/>
              <a:t>History of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end of the Vietnam war put an end to most of the protestors </a:t>
            </a:r>
          </a:p>
          <a:p>
            <a:r>
              <a:rPr lang="en-US" dirty="0" smtClean="0"/>
              <a:t>Law Enforcement Assistance Administration (LEAA) started funneling federal money into police agencies </a:t>
            </a:r>
          </a:p>
          <a:p>
            <a:pPr lvl="1"/>
            <a:r>
              <a:rPr lang="en-US" dirty="0" smtClean="0"/>
              <a:t>this money was spent on training and research </a:t>
            </a:r>
          </a:p>
          <a:p>
            <a:pPr lvl="2"/>
            <a:r>
              <a:rPr lang="en-US" dirty="0" smtClean="0"/>
              <a:t>Gave officers the opportunity to further their education </a:t>
            </a:r>
            <a:endParaRPr lang="en-US" dirty="0"/>
          </a:p>
        </p:txBody>
      </p:sp>
      <p:sp>
        <p:nvSpPr>
          <p:cNvPr id="3" name="Title 2"/>
          <p:cNvSpPr>
            <a:spLocks noGrp="1"/>
          </p:cNvSpPr>
          <p:nvPr>
            <p:ph type="title"/>
          </p:nvPr>
        </p:nvSpPr>
        <p:spPr/>
        <p:txBody>
          <a:bodyPr/>
          <a:lstStyle/>
          <a:p>
            <a:r>
              <a:rPr lang="en-US" dirty="0" smtClean="0"/>
              <a:t>Policing in the 1970’s</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concept of community policing emerged </a:t>
            </a:r>
          </a:p>
          <a:p>
            <a:pPr lvl="1"/>
            <a:r>
              <a:rPr lang="en-US" dirty="0" smtClean="0"/>
              <a:t>The integration of police into local communities to form bonds with the people of those communities </a:t>
            </a:r>
          </a:p>
          <a:p>
            <a:pPr lvl="1"/>
            <a:r>
              <a:rPr lang="en-US" dirty="0" smtClean="0"/>
              <a:t>Officers no longer moved around, they would work the same community </a:t>
            </a:r>
          </a:p>
          <a:p>
            <a:pPr lvl="1"/>
            <a:r>
              <a:rPr lang="en-US" dirty="0" smtClean="0"/>
              <a:t>The idea was to develop trust between the police and the community the worked in </a:t>
            </a:r>
          </a:p>
          <a:p>
            <a:r>
              <a:rPr lang="en-US" dirty="0" smtClean="0"/>
              <a:t>Unions gained more power, this eroded the power of the Police captain </a:t>
            </a:r>
          </a:p>
        </p:txBody>
      </p:sp>
      <p:sp>
        <p:nvSpPr>
          <p:cNvPr id="3" name="Title 2"/>
          <p:cNvSpPr>
            <a:spLocks noGrp="1"/>
          </p:cNvSpPr>
          <p:nvPr>
            <p:ph type="title"/>
          </p:nvPr>
        </p:nvSpPr>
        <p:spPr/>
        <p:txBody>
          <a:bodyPr/>
          <a:lstStyle/>
          <a:p>
            <a:r>
              <a:rPr lang="en-US" dirty="0" smtClean="0"/>
              <a:t>Policing in the 1980’s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era began with a horrible incident, in Los Angeles two African Americans refused to stop when signaled by the police, when they finally did stop Rodney King was beaten severely, the entire incident was captured on video </a:t>
            </a:r>
          </a:p>
          <a:p>
            <a:r>
              <a:rPr lang="en-US" dirty="0" smtClean="0"/>
              <a:t>The officer were acquitted of charges and 6 days of rioting was set off</a:t>
            </a:r>
          </a:p>
          <a:p>
            <a:r>
              <a:rPr lang="en-US" dirty="0" smtClean="0"/>
              <a:t>The riots killed 54 injured 2,383 and 13,212 had been arrested </a:t>
            </a:r>
            <a:endParaRPr lang="en-US" dirty="0"/>
          </a:p>
        </p:txBody>
      </p:sp>
      <p:sp>
        <p:nvSpPr>
          <p:cNvPr id="3" name="Title 2"/>
          <p:cNvSpPr>
            <a:spLocks noGrp="1"/>
          </p:cNvSpPr>
          <p:nvPr>
            <p:ph type="title"/>
          </p:nvPr>
        </p:nvSpPr>
        <p:spPr/>
        <p:txBody>
          <a:bodyPr/>
          <a:lstStyle/>
          <a:p>
            <a:r>
              <a:rPr lang="en-US" dirty="0" smtClean="0"/>
              <a:t>Policing in the 1990’s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riots prompted an era of reform</a:t>
            </a:r>
          </a:p>
          <a:p>
            <a:r>
              <a:rPr lang="en-US" dirty="0" smtClean="0"/>
              <a:t>Community policing took hold </a:t>
            </a:r>
          </a:p>
          <a:p>
            <a:r>
              <a:rPr lang="en-US" dirty="0" smtClean="0"/>
              <a:t>Police training improved and new methods of investigation had been implemented </a:t>
            </a:r>
          </a:p>
          <a:p>
            <a:r>
              <a:rPr lang="en-US" dirty="0" smtClean="0"/>
              <a:t>Scientific breakthroughs helped (DNA analysis) </a:t>
            </a:r>
            <a:endParaRPr lang="en-US" dirty="0"/>
          </a:p>
        </p:txBody>
      </p:sp>
      <p:sp>
        <p:nvSpPr>
          <p:cNvPr id="3" name="Title 2"/>
          <p:cNvSpPr>
            <a:spLocks noGrp="1"/>
          </p:cNvSpPr>
          <p:nvPr>
            <p:ph type="title"/>
          </p:nvPr>
        </p:nvSpPr>
        <p:spPr/>
        <p:txBody>
          <a:bodyPr/>
          <a:lstStyle/>
          <a:p>
            <a:r>
              <a:rPr lang="en-US" dirty="0" smtClean="0"/>
              <a:t>Policing in the 1990’s</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Today there are four broad categories: Federal, State, County, and Local policing agencies</a:t>
            </a:r>
          </a:p>
          <a:p>
            <a:endParaRPr lang="en-US" dirty="0"/>
          </a:p>
        </p:txBody>
      </p:sp>
      <p:sp>
        <p:nvSpPr>
          <p:cNvPr id="3" name="Title 2"/>
          <p:cNvSpPr>
            <a:spLocks noGrp="1"/>
          </p:cNvSpPr>
          <p:nvPr>
            <p:ph type="title"/>
          </p:nvPr>
        </p:nvSpPr>
        <p:spPr/>
        <p:txBody>
          <a:bodyPr>
            <a:normAutofit fontScale="90000"/>
          </a:bodyPr>
          <a:lstStyle/>
          <a:p>
            <a:r>
              <a:rPr lang="en-US" dirty="0" smtClean="0"/>
              <a:t>Policing and Law enforcement today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 Department of Justice</a:t>
            </a:r>
          </a:p>
          <a:p>
            <a:pPr lvl="1"/>
            <a:r>
              <a:rPr lang="en-US" dirty="0" smtClean="0"/>
              <a:t>The legal arm of the federal government </a:t>
            </a:r>
          </a:p>
          <a:p>
            <a:pPr lvl="1"/>
            <a:r>
              <a:rPr lang="en-US" dirty="0" smtClean="0"/>
              <a:t>Headed by the Attorney General </a:t>
            </a:r>
          </a:p>
          <a:p>
            <a:pPr lvl="1"/>
            <a:r>
              <a:rPr lang="en-US" dirty="0" smtClean="0"/>
              <a:t>Enforce all federal law </a:t>
            </a:r>
          </a:p>
          <a:p>
            <a:r>
              <a:rPr lang="en-US" dirty="0" smtClean="0"/>
              <a:t>FBI</a:t>
            </a:r>
          </a:p>
          <a:p>
            <a:pPr lvl="1"/>
            <a:r>
              <a:rPr lang="en-US" dirty="0" smtClean="0"/>
              <a:t>Created in 1924 by J. Edgar Hoover, </a:t>
            </a:r>
          </a:p>
          <a:p>
            <a:pPr lvl="1"/>
            <a:r>
              <a:rPr lang="en-US" dirty="0" smtClean="0"/>
              <a:t> FBI is not a police agency but an investigation agency  </a:t>
            </a:r>
          </a:p>
          <a:p>
            <a:pPr lvl="1"/>
            <a:r>
              <a:rPr lang="en-US" dirty="0" smtClean="0"/>
              <a:t>FBI is limited to federal laws only</a:t>
            </a:r>
          </a:p>
        </p:txBody>
      </p:sp>
      <p:sp>
        <p:nvSpPr>
          <p:cNvPr id="3" name="Title 2"/>
          <p:cNvSpPr>
            <a:spLocks noGrp="1"/>
          </p:cNvSpPr>
          <p:nvPr>
            <p:ph type="title"/>
          </p:nvPr>
        </p:nvSpPr>
        <p:spPr/>
        <p:txBody>
          <a:bodyPr/>
          <a:lstStyle/>
          <a:p>
            <a:r>
              <a:rPr lang="en-US" dirty="0" smtClean="0"/>
              <a:t>Federal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FBI</a:t>
            </a:r>
          </a:p>
          <a:p>
            <a:pPr lvl="1">
              <a:buNone/>
            </a:pPr>
            <a:r>
              <a:rPr lang="en-US" dirty="0" smtClean="0"/>
              <a:t>	</a:t>
            </a:r>
          </a:p>
          <a:p>
            <a:pPr lvl="1"/>
            <a:r>
              <a:rPr lang="en-US" dirty="0" smtClean="0"/>
              <a:t>maintain the finger print data base</a:t>
            </a:r>
          </a:p>
          <a:p>
            <a:pPr lvl="1"/>
            <a:r>
              <a:rPr lang="en-US" dirty="0" smtClean="0"/>
              <a:t>National crime lab</a:t>
            </a:r>
          </a:p>
          <a:p>
            <a:pPr lvl="1"/>
            <a:r>
              <a:rPr lang="en-US" dirty="0" smtClean="0"/>
              <a:t>Maintain the Uniform Crime Reports (UCR) totals the number of crimes reported to all law enforcement, tracks all arrests and officers killed or wounded in the line of duty</a:t>
            </a:r>
          </a:p>
          <a:p>
            <a:pPr lvl="1"/>
            <a:r>
              <a:rPr lang="en-US" dirty="0" smtClean="0"/>
              <a:t>Maintains the National Crime Information Center</a:t>
            </a:r>
          </a:p>
          <a:p>
            <a:pPr lvl="1"/>
            <a:r>
              <a:rPr lang="en-US" dirty="0" smtClean="0"/>
              <a:t>10 most wanted </a:t>
            </a:r>
          </a:p>
          <a:p>
            <a:pPr lvl="1"/>
            <a:endParaRPr lang="en-US" dirty="0"/>
          </a:p>
        </p:txBody>
      </p:sp>
      <p:sp>
        <p:nvSpPr>
          <p:cNvPr id="3" name="Title 2"/>
          <p:cNvSpPr>
            <a:spLocks noGrp="1"/>
          </p:cNvSpPr>
          <p:nvPr>
            <p:ph type="title"/>
          </p:nvPr>
        </p:nvSpPr>
        <p:spPr/>
        <p:txBody>
          <a:bodyPr/>
          <a:lstStyle/>
          <a:p>
            <a:r>
              <a:rPr lang="en-US" dirty="0" smtClean="0"/>
              <a:t>Federal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Bureau of Alcohol, Tobacco and Firearms </a:t>
            </a:r>
            <a:r>
              <a:rPr lang="en-US" dirty="0" smtClean="0"/>
              <a:t>(ATF) controls the sale of un-taxed liquor and cigarettes and has jurisdiction over the illegal sale, importation and criminal misuse of  firearms and explosives </a:t>
            </a:r>
          </a:p>
          <a:p>
            <a:r>
              <a:rPr lang="en-US" b="1" dirty="0" smtClean="0"/>
              <a:t>U.S. Marshals: </a:t>
            </a:r>
            <a:r>
              <a:rPr lang="en-US" dirty="0" smtClean="0"/>
              <a:t>is the nations oldest federal law enforcement agency: judicial security, fugitive investigations, witness security, prisoner services, Justice prisoner and alien transportation, asset forfeiture program</a:t>
            </a:r>
            <a:endParaRPr lang="en-US" b="1" dirty="0"/>
          </a:p>
        </p:txBody>
      </p:sp>
      <p:sp>
        <p:nvSpPr>
          <p:cNvPr id="3" name="Title 2"/>
          <p:cNvSpPr>
            <a:spLocks noGrp="1"/>
          </p:cNvSpPr>
          <p:nvPr>
            <p:ph type="title"/>
          </p:nvPr>
        </p:nvSpPr>
        <p:spPr/>
        <p:txBody>
          <a:bodyPr/>
          <a:lstStyle/>
          <a:p>
            <a:r>
              <a:rPr lang="en-US" dirty="0" smtClean="0"/>
              <a:t>Federal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Department of Homeland Security </a:t>
            </a:r>
          </a:p>
          <a:p>
            <a:pPr lvl="1"/>
            <a:r>
              <a:rPr lang="en-US" dirty="0" smtClean="0"/>
              <a:t>Created after the 911 attacks with the mission of preventing terrorist attacks within the U.S. </a:t>
            </a:r>
          </a:p>
          <a:p>
            <a:pPr lvl="1"/>
            <a:r>
              <a:rPr lang="en-US" dirty="0" smtClean="0"/>
              <a:t>Reduce the possibility of an attack and minimizing the damages after an attack </a:t>
            </a:r>
          </a:p>
        </p:txBody>
      </p:sp>
      <p:sp>
        <p:nvSpPr>
          <p:cNvPr id="3" name="Title 2"/>
          <p:cNvSpPr>
            <a:spLocks noGrp="1"/>
          </p:cNvSpPr>
          <p:nvPr>
            <p:ph type="title"/>
          </p:nvPr>
        </p:nvSpPr>
        <p:spPr/>
        <p:txBody>
          <a:bodyPr/>
          <a:lstStyle/>
          <a:p>
            <a:r>
              <a:rPr lang="en-US" dirty="0" smtClean="0"/>
              <a:t>Federal 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Texas Rangers created  in 1935, they became the first state agency </a:t>
            </a:r>
          </a:p>
          <a:p>
            <a:r>
              <a:rPr lang="en-US" dirty="0" smtClean="0"/>
              <a:t>Some state police only monitor the highways others (like Rhode Island)  are in-charge of  investigating all major crimes </a:t>
            </a:r>
          </a:p>
        </p:txBody>
      </p:sp>
      <p:sp>
        <p:nvSpPr>
          <p:cNvPr id="3" name="Title 2"/>
          <p:cNvSpPr>
            <a:spLocks noGrp="1"/>
          </p:cNvSpPr>
          <p:nvPr>
            <p:ph type="title"/>
          </p:nvPr>
        </p:nvSpPr>
        <p:spPr/>
        <p:txBody>
          <a:bodyPr/>
          <a:lstStyle/>
          <a:p>
            <a:r>
              <a:rPr lang="en-US" dirty="0" smtClean="0"/>
              <a:t>State 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Ten </a:t>
            </a:r>
            <a:r>
              <a:rPr lang="en-US" dirty="0" err="1" smtClean="0"/>
              <a:t>tythings</a:t>
            </a:r>
            <a:r>
              <a:rPr lang="en-US" dirty="0" smtClean="0"/>
              <a:t> were grouped to form a hundred led by the </a:t>
            </a:r>
            <a:r>
              <a:rPr lang="en-US" dirty="0" err="1" smtClean="0"/>
              <a:t>hundredman</a:t>
            </a:r>
            <a:r>
              <a:rPr lang="en-US" dirty="0" smtClean="0"/>
              <a:t> (became a constable) they would deal with serious breaches of law</a:t>
            </a:r>
          </a:p>
          <a:p>
            <a:r>
              <a:rPr lang="en-US" dirty="0" smtClean="0"/>
              <a:t>Shires (similar to counties today) were controlled by the shire reeve (today's sheriff)</a:t>
            </a:r>
            <a:endParaRPr lang="en-US" dirty="0"/>
          </a:p>
        </p:txBody>
      </p:sp>
      <p:sp>
        <p:nvSpPr>
          <p:cNvPr id="2" name="Title 1"/>
          <p:cNvSpPr>
            <a:spLocks noGrp="1"/>
          </p:cNvSpPr>
          <p:nvPr>
            <p:ph type="title"/>
          </p:nvPr>
        </p:nvSpPr>
        <p:spPr/>
        <p:txBody>
          <a:bodyPr/>
          <a:lstStyle/>
          <a:p>
            <a:r>
              <a:rPr lang="en-US" dirty="0" smtClean="0"/>
              <a:t>History of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County sheriff: usually service  rural areas too spread out for a municipal police department</a:t>
            </a:r>
          </a:p>
          <a:p>
            <a:r>
              <a:rPr lang="en-US" dirty="0" smtClean="0"/>
              <a:t>Their duties are everything from law enforcement to tax collector</a:t>
            </a:r>
          </a:p>
          <a:p>
            <a:r>
              <a:rPr lang="en-US" dirty="0" smtClean="0"/>
              <a:t>They are responsible for transporting prisoners and protecting judges </a:t>
            </a:r>
          </a:p>
          <a:p>
            <a:r>
              <a:rPr lang="en-US" dirty="0" smtClean="0"/>
              <a:t>They are most often elected and have jurisdiction over a county </a:t>
            </a:r>
          </a:p>
          <a:p>
            <a:endParaRPr lang="en-US" dirty="0"/>
          </a:p>
        </p:txBody>
      </p:sp>
      <p:sp>
        <p:nvSpPr>
          <p:cNvPr id="3" name="Title 2"/>
          <p:cNvSpPr>
            <a:spLocks noGrp="1"/>
          </p:cNvSpPr>
          <p:nvPr>
            <p:ph type="title"/>
          </p:nvPr>
        </p:nvSpPr>
        <p:spPr/>
        <p:txBody>
          <a:bodyPr/>
          <a:lstStyle/>
          <a:p>
            <a:r>
              <a:rPr lang="en-US" dirty="0" smtClean="0"/>
              <a:t>County 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is the city and town police departments </a:t>
            </a:r>
          </a:p>
          <a:p>
            <a:r>
              <a:rPr lang="en-US" dirty="0" smtClean="0"/>
              <a:t>Local police make up the majority of the nations authorized law enforcement </a:t>
            </a:r>
          </a:p>
          <a:p>
            <a:endParaRPr lang="en-US" dirty="0" smtClean="0"/>
          </a:p>
        </p:txBody>
      </p:sp>
      <p:sp>
        <p:nvSpPr>
          <p:cNvPr id="3" name="Title 2"/>
          <p:cNvSpPr>
            <a:spLocks noGrp="1"/>
          </p:cNvSpPr>
          <p:nvPr>
            <p:ph type="title"/>
          </p:nvPr>
        </p:nvSpPr>
        <p:spPr/>
        <p:txBody>
          <a:bodyPr/>
          <a:lstStyle/>
          <a:p>
            <a:r>
              <a:rPr lang="en-US" dirty="0" smtClean="0"/>
              <a:t>Metropolitan </a:t>
            </a:r>
            <a:r>
              <a:rPr lang="en-US" smtClean="0"/>
              <a:t>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Becoming a huge multi billion dollar industry that employs  almost 2 million people</a:t>
            </a:r>
          </a:p>
          <a:p>
            <a:r>
              <a:rPr lang="en-US" dirty="0" smtClean="0"/>
              <a:t>Private police work with the government to protect valuable assets like: nuclear power plants, Alaskan pipeline, NASA and other facilities </a:t>
            </a:r>
          </a:p>
          <a:p>
            <a:r>
              <a:rPr lang="en-US" dirty="0" smtClean="0"/>
              <a:t>It is even used in the armed forces to protect dignitaries  and critical assets </a:t>
            </a:r>
            <a:endParaRPr lang="en-US" dirty="0"/>
          </a:p>
        </p:txBody>
      </p:sp>
      <p:sp>
        <p:nvSpPr>
          <p:cNvPr id="3" name="Title 2"/>
          <p:cNvSpPr>
            <a:spLocks noGrp="1"/>
          </p:cNvSpPr>
          <p:nvPr>
            <p:ph type="title"/>
          </p:nvPr>
        </p:nvSpPr>
        <p:spPr/>
        <p:txBody>
          <a:bodyPr/>
          <a:lstStyle/>
          <a:p>
            <a:r>
              <a:rPr lang="en-US" dirty="0" smtClean="0"/>
              <a:t>Private Policing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dirty="0" smtClean="0"/>
              <a:t>Data mining uses computer programming to determine behavior patterns and link them to suspects </a:t>
            </a:r>
          </a:p>
          <a:p>
            <a:r>
              <a:rPr lang="en-US" dirty="0" smtClean="0"/>
              <a:t>Crime mapping identifies crime hot spots using computers they not only use geographic data but also time this allows the police to focus their forces</a:t>
            </a:r>
            <a:endParaRPr lang="en-US" dirty="0"/>
          </a:p>
        </p:txBody>
      </p:sp>
      <p:sp>
        <p:nvSpPr>
          <p:cNvPr id="3" name="Title 2"/>
          <p:cNvSpPr>
            <a:spLocks noGrp="1"/>
          </p:cNvSpPr>
          <p:nvPr>
            <p:ph type="title"/>
          </p:nvPr>
        </p:nvSpPr>
        <p:spPr/>
        <p:txBody>
          <a:bodyPr>
            <a:normAutofit fontScale="90000"/>
          </a:bodyPr>
          <a:lstStyle/>
          <a:p>
            <a:r>
              <a:rPr lang="en-US" dirty="0" smtClean="0"/>
              <a:t>Technology and 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Biometrics is an automated methods of recognizing a person based on a physiological or behavioral characteristic </a:t>
            </a:r>
          </a:p>
          <a:p>
            <a:pPr lvl="1"/>
            <a:r>
              <a:rPr lang="en-US" dirty="0" smtClean="0"/>
              <a:t>Fingerprints </a:t>
            </a:r>
          </a:p>
          <a:p>
            <a:pPr lvl="1"/>
            <a:r>
              <a:rPr lang="en-US" dirty="0" smtClean="0"/>
              <a:t>Voice </a:t>
            </a:r>
          </a:p>
          <a:p>
            <a:pPr lvl="1"/>
            <a:r>
              <a:rPr lang="en-US" dirty="0" smtClean="0"/>
              <a:t>Retina </a:t>
            </a:r>
          </a:p>
          <a:p>
            <a:pPr lvl="1"/>
            <a:r>
              <a:rPr lang="en-US" dirty="0" smtClean="0"/>
              <a:t>Facial features </a:t>
            </a:r>
          </a:p>
          <a:p>
            <a:pPr lvl="1"/>
            <a:r>
              <a:rPr lang="en-US" dirty="0" smtClean="0"/>
              <a:t>Handwriting </a:t>
            </a:r>
          </a:p>
          <a:p>
            <a:pPr lvl="1"/>
            <a:endParaRPr lang="en-US" dirty="0" smtClean="0"/>
          </a:p>
          <a:p>
            <a:pPr lvl="1">
              <a:buNone/>
            </a:pPr>
            <a:r>
              <a:rPr lang="en-US" dirty="0" smtClean="0"/>
              <a:t>Many private industries are using this to restrict entrance into secure areas </a:t>
            </a:r>
          </a:p>
          <a:p>
            <a:pPr lvl="1"/>
            <a:endParaRPr lang="en-US" dirty="0" smtClean="0"/>
          </a:p>
        </p:txBody>
      </p:sp>
      <p:sp>
        <p:nvSpPr>
          <p:cNvPr id="3" name="Title 2"/>
          <p:cNvSpPr>
            <a:spLocks noGrp="1"/>
          </p:cNvSpPr>
          <p:nvPr>
            <p:ph type="title"/>
          </p:nvPr>
        </p:nvSpPr>
        <p:spPr/>
        <p:txBody>
          <a:bodyPr>
            <a:normAutofit fontScale="90000"/>
          </a:bodyPr>
          <a:lstStyle/>
          <a:p>
            <a:r>
              <a:rPr lang="en-US" dirty="0" smtClean="0"/>
              <a:t>Technology and 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DNA testing: allows suspects to be identified on the basis of the genetic material found in hair, blood, and other bodily fluids and tissue</a:t>
            </a:r>
          </a:p>
          <a:p>
            <a:r>
              <a:rPr lang="en-US" dirty="0" smtClean="0"/>
              <a:t>Every state now have DNA data bases</a:t>
            </a:r>
          </a:p>
          <a:p>
            <a:r>
              <a:rPr lang="en-US" dirty="0" smtClean="0"/>
              <a:t>1994 Timothy Spencer was executed in Virginia  on the basis of DNA evidence, he was the first  </a:t>
            </a:r>
            <a:endParaRPr lang="en-US" dirty="0"/>
          </a:p>
        </p:txBody>
      </p:sp>
      <p:sp>
        <p:nvSpPr>
          <p:cNvPr id="3" name="Title 2"/>
          <p:cNvSpPr>
            <a:spLocks noGrp="1"/>
          </p:cNvSpPr>
          <p:nvPr>
            <p:ph type="title"/>
          </p:nvPr>
        </p:nvSpPr>
        <p:spPr/>
        <p:txBody>
          <a:bodyPr>
            <a:normAutofit fontScale="90000"/>
          </a:bodyPr>
          <a:lstStyle/>
          <a:p>
            <a:r>
              <a:rPr lang="en-US" dirty="0" smtClean="0"/>
              <a:t>Technology and Law Enforcement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r>
              <a:rPr lang="en-US" dirty="0" smtClean="0"/>
              <a:t>The watch system was organized in the 13</a:t>
            </a:r>
            <a:r>
              <a:rPr lang="en-US" baseline="30000" dirty="0" smtClean="0"/>
              <a:t>th</a:t>
            </a:r>
            <a:r>
              <a:rPr lang="en-US" dirty="0" smtClean="0"/>
              <a:t> century.</a:t>
            </a:r>
          </a:p>
          <a:p>
            <a:r>
              <a:rPr lang="en-US" dirty="0" smtClean="0"/>
              <a:t> watchmen patrolled the village looking for fire and other disturbances </a:t>
            </a:r>
          </a:p>
          <a:p>
            <a:r>
              <a:rPr lang="en-US" dirty="0" smtClean="0"/>
              <a:t>watchmen reported to the constable, who reported to the justice of the peace</a:t>
            </a:r>
          </a:p>
          <a:p>
            <a:r>
              <a:rPr lang="en-US" dirty="0" smtClean="0"/>
              <a:t>watchmen were organized by the church parish and patrolled the area the church served </a:t>
            </a:r>
            <a:endParaRPr lang="en-US" dirty="0"/>
          </a:p>
        </p:txBody>
      </p:sp>
      <p:sp>
        <p:nvSpPr>
          <p:cNvPr id="2" name="Title 1"/>
          <p:cNvSpPr>
            <a:spLocks noGrp="1"/>
          </p:cNvSpPr>
          <p:nvPr>
            <p:ph type="title"/>
          </p:nvPr>
        </p:nvSpPr>
        <p:spPr/>
        <p:txBody>
          <a:bodyPr/>
          <a:lstStyle/>
          <a:p>
            <a:r>
              <a:rPr lang="en-US" dirty="0" smtClean="0"/>
              <a:t>History of Police</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1700 England still did not have a organized system of law </a:t>
            </a:r>
          </a:p>
          <a:p>
            <a:r>
              <a:rPr lang="en-US" dirty="0" smtClean="0"/>
              <a:t>When crime became rampant they would bring the military out (called reading the riot act)</a:t>
            </a:r>
            <a:endParaRPr lang="en-US" dirty="0"/>
          </a:p>
        </p:txBody>
      </p:sp>
      <p:sp>
        <p:nvSpPr>
          <p:cNvPr id="3" name="Title 2"/>
          <p:cNvSpPr>
            <a:spLocks noGrp="1"/>
          </p:cNvSpPr>
          <p:nvPr>
            <p:ph type="title"/>
          </p:nvPr>
        </p:nvSpPr>
        <p:spPr/>
        <p:txBody>
          <a:bodyPr/>
          <a:lstStyle/>
          <a:p>
            <a:r>
              <a:rPr lang="en-US" dirty="0" smtClean="0"/>
              <a:t>History of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1800’s crime rose, a private paid police started called “thief takers”</a:t>
            </a:r>
          </a:p>
          <a:p>
            <a:r>
              <a:rPr lang="en-US" dirty="0" smtClean="0"/>
              <a:t>Thief takers were very corrupt they would give false testimony for money, steal, intimidate and blackmail </a:t>
            </a:r>
            <a:endParaRPr lang="en-US" dirty="0"/>
          </a:p>
        </p:txBody>
      </p:sp>
      <p:sp>
        <p:nvSpPr>
          <p:cNvPr id="2" name="Title 1"/>
          <p:cNvSpPr>
            <a:spLocks noGrp="1"/>
          </p:cNvSpPr>
          <p:nvPr>
            <p:ph type="title"/>
          </p:nvPr>
        </p:nvSpPr>
        <p:spPr/>
        <p:txBody>
          <a:bodyPr/>
          <a:lstStyle/>
          <a:p>
            <a:r>
              <a:rPr lang="en-US" dirty="0" smtClean="0"/>
              <a:t>History of the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“thief takers” were in charge of housing prisoners before trial</a:t>
            </a:r>
          </a:p>
          <a:p>
            <a:r>
              <a:rPr lang="en-US" dirty="0" smtClean="0"/>
              <a:t> They charge prisoners high costs for their food and lodging</a:t>
            </a:r>
          </a:p>
          <a:p>
            <a:r>
              <a:rPr lang="en-US" dirty="0" smtClean="0"/>
              <a:t>Thief takers would use extreme violence and  were by far the most hated legal profiteers </a:t>
            </a:r>
          </a:p>
          <a:p>
            <a:r>
              <a:rPr lang="en-US" dirty="0" smtClean="0"/>
              <a:t> anytime a criminal had the opportunity they would try to kill a thief taker</a:t>
            </a:r>
            <a:endParaRPr lang="en-US" dirty="0"/>
          </a:p>
        </p:txBody>
      </p:sp>
      <p:sp>
        <p:nvSpPr>
          <p:cNvPr id="3" name="Title 2"/>
          <p:cNvSpPr>
            <a:spLocks noGrp="1"/>
          </p:cNvSpPr>
          <p:nvPr>
            <p:ph type="title"/>
          </p:nvPr>
        </p:nvSpPr>
        <p:spPr/>
        <p:txBody>
          <a:bodyPr/>
          <a:lstStyle/>
          <a:p>
            <a:r>
              <a:rPr lang="en-US" dirty="0" smtClean="0"/>
              <a:t>History of the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dirty="0" smtClean="0"/>
              <a:t>1826 Sir Robert Peel put through parliament the “metropolitan Police Act”</a:t>
            </a:r>
          </a:p>
          <a:p>
            <a:r>
              <a:rPr lang="en-US" dirty="0" smtClean="0"/>
              <a:t>This act established the first organized police force in London</a:t>
            </a:r>
          </a:p>
          <a:p>
            <a:r>
              <a:rPr lang="en-US" dirty="0" smtClean="0"/>
              <a:t>This force became known as bobbies, after Sir Robert Peel</a:t>
            </a:r>
          </a:p>
          <a:p>
            <a:r>
              <a:rPr lang="en-US" dirty="0" smtClean="0"/>
              <a:t>By 1856 all counties were required to have a police force </a:t>
            </a:r>
            <a:endParaRPr lang="en-US" dirty="0"/>
          </a:p>
        </p:txBody>
      </p:sp>
      <p:sp>
        <p:nvSpPr>
          <p:cNvPr id="3" name="Title 2"/>
          <p:cNvSpPr>
            <a:spLocks noGrp="1"/>
          </p:cNvSpPr>
          <p:nvPr>
            <p:ph type="title"/>
          </p:nvPr>
        </p:nvSpPr>
        <p:spPr/>
        <p:txBody>
          <a:bodyPr/>
          <a:lstStyle/>
          <a:p>
            <a:r>
              <a:rPr lang="en-US" dirty="0" smtClean="0"/>
              <a:t>History of the police </a:t>
            </a:r>
            <a:endParaRPr lang="en-US" dirty="0"/>
          </a:p>
        </p:txBody>
      </p:sp>
      <p:sp>
        <p:nvSpPr>
          <p:cNvPr id="4" name="Slide Number Placeholder 3"/>
          <p:cNvSpPr>
            <a:spLocks noGrp="1"/>
          </p:cNvSpPr>
          <p:nvPr>
            <p:ph type="sldNum" sz="quarter" idx="12"/>
          </p:nvPr>
        </p:nvSpPr>
        <p:spPr/>
        <p:txBody>
          <a:bodyPr/>
          <a:lstStyle/>
          <a:p>
            <a:fld id="{EBCEA342-1630-405E-A730-D08B37892EB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Sir Robert Peel had four philosophies </a:t>
            </a:r>
          </a:p>
          <a:p>
            <a:pPr lvl="1"/>
            <a:r>
              <a:rPr lang="en-US" dirty="0" smtClean="0"/>
              <a:t>Reduce tension between the public and police </a:t>
            </a:r>
          </a:p>
          <a:p>
            <a:pPr lvl="1"/>
            <a:r>
              <a:rPr lang="en-US" dirty="0" smtClean="0"/>
              <a:t>Keep the peace, non-violence </a:t>
            </a:r>
          </a:p>
          <a:p>
            <a:pPr lvl="1"/>
            <a:r>
              <a:rPr lang="en-US" dirty="0" smtClean="0"/>
              <a:t>Relieve the military of urban duties </a:t>
            </a:r>
          </a:p>
          <a:p>
            <a:pPr lvl="1"/>
            <a:r>
              <a:rPr lang="en-US" dirty="0" smtClean="0"/>
              <a:t>Be judged by the absence of crime </a:t>
            </a:r>
            <a:endParaRPr lang="en-US" dirty="0"/>
          </a:p>
        </p:txBody>
      </p:sp>
      <p:sp>
        <p:nvSpPr>
          <p:cNvPr id="3" name="Slide Number Placeholder 2"/>
          <p:cNvSpPr>
            <a:spLocks noGrp="1"/>
          </p:cNvSpPr>
          <p:nvPr>
            <p:ph type="sldNum" sz="quarter" idx="12"/>
          </p:nvPr>
        </p:nvSpPr>
        <p:spPr/>
        <p:txBody>
          <a:bodyPr/>
          <a:lstStyle/>
          <a:p>
            <a:fld id="{EBCEA342-1630-405E-A730-D08B37892EBA}" type="slidenum">
              <a:rPr lang="en-US" smtClean="0"/>
              <a:pPr/>
              <a:t>9</a:t>
            </a:fld>
            <a:endParaRPr lang="en-US"/>
          </a:p>
        </p:txBody>
      </p:sp>
      <p:sp>
        <p:nvSpPr>
          <p:cNvPr id="4" name="Title 3"/>
          <p:cNvSpPr>
            <a:spLocks noGrp="1"/>
          </p:cNvSpPr>
          <p:nvPr>
            <p:ph type="title"/>
          </p:nvPr>
        </p:nvSpPr>
        <p:spPr/>
        <p:txBody>
          <a:bodyPr/>
          <a:lstStyle/>
          <a:p>
            <a:r>
              <a:rPr lang="en-US" dirty="0" smtClean="0"/>
              <a:t>History of the police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800</TotalTime>
  <Words>1583</Words>
  <Application>Microsoft Office PowerPoint</Application>
  <PresentationFormat>On-screen Show (4:3)</PresentationFormat>
  <Paragraphs>212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Law and Order Unit IV</vt:lpstr>
      <vt:lpstr>History of Police </vt:lpstr>
      <vt:lpstr>History of police </vt:lpstr>
      <vt:lpstr>History of Police</vt:lpstr>
      <vt:lpstr>History of Police </vt:lpstr>
      <vt:lpstr>History of the Police </vt:lpstr>
      <vt:lpstr>History of the police </vt:lpstr>
      <vt:lpstr>History of the police </vt:lpstr>
      <vt:lpstr>History of the police </vt:lpstr>
      <vt:lpstr>History of the American Police </vt:lpstr>
      <vt:lpstr>History of the American Police </vt:lpstr>
      <vt:lpstr>History of Police in America  </vt:lpstr>
      <vt:lpstr>Eras of American Policing </vt:lpstr>
      <vt:lpstr>Eras of American Policing </vt:lpstr>
      <vt:lpstr>Eras of American Policing </vt:lpstr>
      <vt:lpstr>Eras of American Policing </vt:lpstr>
      <vt:lpstr>Eras of American Policing </vt:lpstr>
      <vt:lpstr>Eras of American Policing </vt:lpstr>
      <vt:lpstr>Policing in the 1960’s</vt:lpstr>
      <vt:lpstr>Policing in the 1970’s</vt:lpstr>
      <vt:lpstr>Policing in the 1980’s </vt:lpstr>
      <vt:lpstr>Policing in the 1990’s </vt:lpstr>
      <vt:lpstr>Policing in the 1990’s</vt:lpstr>
      <vt:lpstr>Policing and Law enforcement today </vt:lpstr>
      <vt:lpstr>Federal </vt:lpstr>
      <vt:lpstr>Federal </vt:lpstr>
      <vt:lpstr>Federal  </vt:lpstr>
      <vt:lpstr>Federal Law Enforcement </vt:lpstr>
      <vt:lpstr>State Law Enforcement </vt:lpstr>
      <vt:lpstr>County Law Enforcement </vt:lpstr>
      <vt:lpstr>Metropolitan Law Enforcement </vt:lpstr>
      <vt:lpstr>Private Policing </vt:lpstr>
      <vt:lpstr>Technology and Law Enforcement </vt:lpstr>
      <vt:lpstr>Technology and Law Enforcement </vt:lpstr>
      <vt:lpstr>Technology and Law Enforcement </vt:lpstr>
    </vt:vector>
  </TitlesOfParts>
  <Company>Lincoln School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Order Unit IV</dc:title>
  <dc:creator>hanleyp</dc:creator>
  <cp:lastModifiedBy>hanleyp</cp:lastModifiedBy>
  <cp:revision>71</cp:revision>
  <dcterms:created xsi:type="dcterms:W3CDTF">2012-01-26T12:15:05Z</dcterms:created>
  <dcterms:modified xsi:type="dcterms:W3CDTF">2015-02-05T12:27:41Z</dcterms:modified>
</cp:coreProperties>
</file>