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56" r:id="rId2"/>
    <p:sldId id="263" r:id="rId3"/>
    <p:sldId id="258" r:id="rId4"/>
    <p:sldId id="259" r:id="rId5"/>
    <p:sldId id="260" r:id="rId6"/>
    <p:sldId id="262" r:id="rId7"/>
    <p:sldId id="264" r:id="rId8"/>
    <p:sldId id="257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C8C14-CF5F-4D74-921D-3330EC8D6E5E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790CD-E063-4FAC-B401-C4ED0CC3D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2C51AE-34D1-414C-AD83-A49ED1005AA4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F536203-E4D5-46E6-A8D3-B95BB2D2B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51AE-34D1-414C-AD83-A49ED1005AA4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6203-E4D5-46E6-A8D3-B95BB2D2B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51AE-34D1-414C-AD83-A49ED1005AA4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6203-E4D5-46E6-A8D3-B95BB2D2B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2C51AE-34D1-414C-AD83-A49ED1005AA4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536203-E4D5-46E6-A8D3-B95BB2D2BA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2C51AE-34D1-414C-AD83-A49ED1005AA4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F536203-E4D5-46E6-A8D3-B95BB2D2B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51AE-34D1-414C-AD83-A49ED1005AA4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6203-E4D5-46E6-A8D3-B95BB2D2BA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51AE-34D1-414C-AD83-A49ED1005AA4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6203-E4D5-46E6-A8D3-B95BB2D2BA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2C51AE-34D1-414C-AD83-A49ED1005AA4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536203-E4D5-46E6-A8D3-B95BB2D2BA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51AE-34D1-414C-AD83-A49ED1005AA4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6203-E4D5-46E6-A8D3-B95BB2D2B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2C51AE-34D1-414C-AD83-A49ED1005AA4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536203-E4D5-46E6-A8D3-B95BB2D2BA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2C51AE-34D1-414C-AD83-A49ED1005AA4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536203-E4D5-46E6-A8D3-B95BB2D2BA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2C51AE-34D1-414C-AD83-A49ED1005AA4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536203-E4D5-46E6-A8D3-B95BB2D2B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 and Order 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Understanding crime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Biosocial Theory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Belief that crime is caused by inherited and uncontrollable biological traits</a:t>
            </a:r>
          </a:p>
          <a:p>
            <a:r>
              <a:rPr lang="en-US" dirty="0" err="1" smtClean="0"/>
              <a:t>Biocriminologists</a:t>
            </a:r>
            <a:r>
              <a:rPr lang="en-US" dirty="0" smtClean="0"/>
              <a:t> try to link physical traits with tendencies towards violence, aggression and other anti-social behavior</a:t>
            </a:r>
          </a:p>
          <a:p>
            <a:r>
              <a:rPr lang="en-US" dirty="0" smtClean="0"/>
              <a:t>Their work can be divided into three areas of study </a:t>
            </a:r>
          </a:p>
          <a:p>
            <a:pPr lvl="1"/>
            <a:r>
              <a:rPr lang="en-US" dirty="0" smtClean="0"/>
              <a:t>Biochemical</a:t>
            </a:r>
          </a:p>
          <a:p>
            <a:pPr lvl="1"/>
            <a:r>
              <a:rPr lang="en-US" dirty="0" smtClean="0"/>
              <a:t>Neurological</a:t>
            </a:r>
          </a:p>
          <a:p>
            <a:pPr lvl="1"/>
            <a:r>
              <a:rPr lang="en-US" dirty="0" smtClean="0"/>
              <a:t>Genetic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Biosocial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Biochemical </a:t>
            </a:r>
          </a:p>
          <a:p>
            <a:pPr lvl="1"/>
            <a:r>
              <a:rPr lang="en-US" dirty="0" smtClean="0"/>
              <a:t>antisocial behavior can be caused by deficiencies in vitamins and minerals</a:t>
            </a:r>
          </a:p>
          <a:p>
            <a:pPr lvl="2"/>
            <a:r>
              <a:rPr lang="en-US" dirty="0" smtClean="0"/>
              <a:t>Some believe that proper diet and nutrition can reduce antisocial behavior</a:t>
            </a:r>
          </a:p>
          <a:p>
            <a:pPr lvl="1"/>
            <a:r>
              <a:rPr lang="en-US" dirty="0" smtClean="0"/>
              <a:t>Studies have shown that exposure to toxins can cause antisocial behavior</a:t>
            </a:r>
          </a:p>
          <a:p>
            <a:pPr lvl="2"/>
            <a:r>
              <a:rPr lang="en-US" dirty="0" smtClean="0"/>
              <a:t>High levels of lead and mercury can reduce cognitive function</a:t>
            </a:r>
          </a:p>
          <a:p>
            <a:pPr lvl="1"/>
            <a:r>
              <a:rPr lang="en-US" dirty="0" smtClean="0"/>
              <a:t>Hypoglycemia, low levels of glucose can reduce the efficiency of the brain and if prolonged, can lead to substance abuse</a:t>
            </a:r>
          </a:p>
          <a:p>
            <a:pPr lvl="1"/>
            <a:r>
              <a:rPr lang="en-US" dirty="0" smtClean="0"/>
              <a:t>Hormonal imbalances can lead to aggressive behavior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Biosocial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Neurological </a:t>
            </a:r>
          </a:p>
          <a:p>
            <a:pPr lvl="1"/>
            <a:r>
              <a:rPr lang="en-US" dirty="0" smtClean="0"/>
              <a:t>Studies of violent offenders have shown a relationship between abnormal brain activity and antisocial behavior</a:t>
            </a:r>
          </a:p>
          <a:p>
            <a:pPr lvl="1"/>
            <a:r>
              <a:rPr lang="en-US" dirty="0" smtClean="0"/>
              <a:t>This could be caused by birth defects or head trauma as a youth </a:t>
            </a:r>
          </a:p>
          <a:p>
            <a:r>
              <a:rPr lang="en-US" dirty="0" smtClean="0"/>
              <a:t>A link between neurotransmitters and aggressive behavior has been found</a:t>
            </a:r>
          </a:p>
          <a:p>
            <a:pPr lvl="1"/>
            <a:r>
              <a:rPr lang="en-US" dirty="0" smtClean="0"/>
              <a:t>Chemical deficiencies or surplus has been shown to cause poor impulse control and antisocial behavior</a:t>
            </a:r>
          </a:p>
          <a:p>
            <a:r>
              <a:rPr lang="en-US" dirty="0" smtClean="0"/>
              <a:t> Abnormal cerebral structure </a:t>
            </a:r>
          </a:p>
          <a:p>
            <a:pPr lvl="1"/>
            <a:r>
              <a:rPr lang="en-US" dirty="0" smtClean="0"/>
              <a:t>Can cause explosive rages, antisocial behavior, poor school performances, attention-</a:t>
            </a:r>
            <a:r>
              <a:rPr lang="en-US" dirty="0" err="1" smtClean="0"/>
              <a:t>deficet</a:t>
            </a:r>
            <a:r>
              <a:rPr lang="en-US" dirty="0" smtClean="0"/>
              <a:t> hyperactivity behavior disorder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Biosocial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Genetic factors </a:t>
            </a:r>
          </a:p>
          <a:p>
            <a:pPr lvl="1"/>
            <a:r>
              <a:rPr lang="en-US" dirty="0" smtClean="0"/>
              <a:t>Some believe that criminality can be passed on through the genes </a:t>
            </a:r>
          </a:p>
          <a:p>
            <a:r>
              <a:rPr lang="en-US" dirty="0" smtClean="0"/>
              <a:t>Studies have been attempted on twins to see if there is a correlation between their criminal behaviors</a:t>
            </a:r>
          </a:p>
          <a:p>
            <a:pPr lvl="1"/>
            <a:r>
              <a:rPr lang="en-US" dirty="0" smtClean="0"/>
              <a:t>This study is difficult do to the fact that most twins are raised in the same social environment </a:t>
            </a:r>
          </a:p>
          <a:p>
            <a:r>
              <a:rPr lang="en-US" dirty="0" smtClean="0"/>
              <a:t>Studies in Europe has show an relationship with the criminality of the father and their offspring (even when they are not raised in a </a:t>
            </a:r>
            <a:r>
              <a:rPr lang="en-US" smtClean="0"/>
              <a:t>criminal environment)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Psychological theories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view explains crime by saying the criminal is suffering from psychological abnormality or stress.</a:t>
            </a:r>
          </a:p>
          <a:p>
            <a:pPr lvl="1"/>
            <a:r>
              <a:rPr lang="en-US" dirty="0" smtClean="0"/>
              <a:t>Psychodynamic theory: people encounter problems during their early development that cause an imbalance in their personality </a:t>
            </a:r>
          </a:p>
          <a:p>
            <a:pPr lvl="2"/>
            <a:r>
              <a:rPr lang="en-US" dirty="0" smtClean="0"/>
              <a:t>Their primitive impulses have taken control of their personality </a:t>
            </a:r>
          </a:p>
          <a:p>
            <a:pPr lvl="2"/>
            <a:r>
              <a:rPr lang="en-US" dirty="0" smtClean="0"/>
              <a:t>They have suffered damages to their egos and super egos early in development and they have little control over </a:t>
            </a:r>
            <a:r>
              <a:rPr lang="en-US" smtClean="0"/>
              <a:t>their impulses</a:t>
            </a:r>
          </a:p>
          <a:p>
            <a:pPr lvl="2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Theories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View that criminals suffer from psychological abnormality or stress</a:t>
            </a:r>
          </a:p>
          <a:p>
            <a:pPr lvl="1"/>
            <a:r>
              <a:rPr lang="en-US" dirty="0" smtClean="0"/>
              <a:t>Psychodynamic theory: created by Sigmund Freud</a:t>
            </a:r>
          </a:p>
          <a:p>
            <a:pPr lvl="2"/>
            <a:r>
              <a:rPr lang="en-US" dirty="0" smtClean="0"/>
              <a:t> people encounter problems during their early development that leads to an imbalanced personality </a:t>
            </a:r>
          </a:p>
          <a:p>
            <a:pPr lvl="2"/>
            <a:r>
              <a:rPr lang="en-US" dirty="0" smtClean="0"/>
              <a:t>Believe they have suffered damage to their egos or super ego,  and limits their control to their impulses</a:t>
            </a:r>
          </a:p>
          <a:p>
            <a:pPr lvl="3"/>
            <a:r>
              <a:rPr lang="en-US" dirty="0" smtClean="0"/>
              <a:t>Id is your desires, where your impulses come from </a:t>
            </a:r>
          </a:p>
          <a:p>
            <a:pPr lvl="3"/>
            <a:r>
              <a:rPr lang="en-US" dirty="0" smtClean="0"/>
              <a:t>Ego is the mechanism that controls the ID</a:t>
            </a:r>
          </a:p>
          <a:p>
            <a:pPr lvl="3"/>
            <a:r>
              <a:rPr lang="en-US" dirty="0" smtClean="0"/>
              <a:t>Super Ego judges your Ego (your conscience) </a:t>
            </a:r>
          </a:p>
          <a:p>
            <a:pPr lvl="1"/>
            <a:r>
              <a:rPr lang="en-US" dirty="0" smtClean="0"/>
              <a:t>There is a link between mental illness and crime but it doesn’t mean that everyone with a mental illness is violent or prone to crime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Psychological Theories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Behavioral theory </a:t>
            </a:r>
          </a:p>
          <a:p>
            <a:pPr lvl="1"/>
            <a:r>
              <a:rPr lang="en-US" dirty="0" smtClean="0"/>
              <a:t>Criminal behavior is learned through interactions with others </a:t>
            </a:r>
          </a:p>
          <a:p>
            <a:pPr lvl="2"/>
            <a:r>
              <a:rPr lang="en-US" dirty="0" smtClean="0"/>
              <a:t>Behavior that is rewarded is becomes habitual and the ones that are punished stop </a:t>
            </a:r>
          </a:p>
          <a:p>
            <a:pPr lvl="1"/>
            <a:r>
              <a:rPr lang="en-US" dirty="0" smtClean="0"/>
              <a:t>Social Learning theory: children model their behavior after their parents or guardians, this behavior is later reinforced by their peers </a:t>
            </a:r>
          </a:p>
          <a:p>
            <a:pPr lvl="1">
              <a:buNone/>
            </a:pPr>
            <a:r>
              <a:rPr lang="en-US" b="1" dirty="0" smtClean="0"/>
              <a:t>Cognitive theory:  </a:t>
            </a:r>
            <a:r>
              <a:rPr lang="en-US" dirty="0" smtClean="0"/>
              <a:t>This is about how people think and therefore perceive the world </a:t>
            </a:r>
          </a:p>
          <a:p>
            <a:pPr lvl="2"/>
            <a:r>
              <a:rPr lang="en-US" dirty="0" smtClean="0"/>
              <a:t>Criminals may misinterpret signals </a:t>
            </a:r>
          </a:p>
          <a:p>
            <a:pPr lvl="2"/>
            <a:r>
              <a:rPr lang="en-US" dirty="0" smtClean="0"/>
              <a:t>They lack in moral development, they act in self-</a:t>
            </a:r>
            <a:r>
              <a:rPr lang="en-US" dirty="0" err="1" smtClean="0"/>
              <a:t>intrest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Psychological Theories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Personality</a:t>
            </a:r>
          </a:p>
          <a:p>
            <a:pPr lvl="1"/>
            <a:r>
              <a:rPr lang="en-US" dirty="0" smtClean="0"/>
              <a:t>Disturbed personality: your personality interprets everyday events and dictates how you behave </a:t>
            </a:r>
          </a:p>
          <a:p>
            <a:pPr lvl="2"/>
            <a:r>
              <a:rPr lang="en-US" dirty="0" smtClean="0"/>
              <a:t>Aggressive personalities don’t perceive events in the proper way </a:t>
            </a:r>
          </a:p>
          <a:p>
            <a:pPr lvl="1"/>
            <a:r>
              <a:rPr lang="en-US" dirty="0" smtClean="0"/>
              <a:t>The Psychopath: antisocial individuals they are not deterred by punishment  or the feelings of others they lack emotional depth , habitual criminals and serial killers are often in this class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Sociological Theories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Looks at the environmental conditions, a relationship between poverty, unemployment and lack of social structures</a:t>
            </a:r>
          </a:p>
          <a:p>
            <a:r>
              <a:rPr lang="en-US" dirty="0" smtClean="0"/>
              <a:t>Criminals are made not born </a:t>
            </a:r>
          </a:p>
          <a:p>
            <a:r>
              <a:rPr lang="en-US" dirty="0" smtClean="0"/>
              <a:t>If you want to limit crime you must change the environment they grow up in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Sociological Theories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Social Structure Theory </a:t>
            </a:r>
          </a:p>
          <a:p>
            <a:pPr lvl="1"/>
            <a:r>
              <a:rPr lang="en-US" dirty="0" smtClean="0"/>
              <a:t>Believes the United States is a stratified society, unequal distribution of wealth, power and prestige </a:t>
            </a:r>
          </a:p>
          <a:p>
            <a:pPr lvl="1"/>
            <a:r>
              <a:rPr lang="en-US" dirty="0" smtClean="0"/>
              <a:t>The poorer  social classes feel they have no say or any way to get out of their situation so they turn to crime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Scientific Criminology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Cesare</a:t>
            </a:r>
            <a:r>
              <a:rPr lang="en-US" dirty="0" smtClean="0"/>
              <a:t> Lombroso (1836-1919) father of criminology </a:t>
            </a:r>
          </a:p>
          <a:p>
            <a:pPr lvl="1"/>
            <a:r>
              <a:rPr lang="en-US" dirty="0" smtClean="0"/>
              <a:t>fascinated with what motivated criminal behavior</a:t>
            </a:r>
          </a:p>
          <a:p>
            <a:pPr lvl="1"/>
            <a:r>
              <a:rPr lang="en-US" dirty="0" smtClean="0"/>
              <a:t>He examined hundreds of prison inmates and proposed that criminals shared primitive, animal like physical qualities </a:t>
            </a:r>
          </a:p>
          <a:p>
            <a:pPr lvl="1"/>
            <a:r>
              <a:rPr lang="en-US" smtClean="0"/>
              <a:t>criminals </a:t>
            </a:r>
            <a:r>
              <a:rPr lang="en-US" dirty="0" smtClean="0"/>
              <a:t>are born not created,  biology caused criminals to break the law </a:t>
            </a:r>
          </a:p>
          <a:p>
            <a:r>
              <a:rPr lang="en-US" dirty="0" smtClean="0"/>
              <a:t>His ideas where abandoned in the early twentieth century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Sociological Theories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Disorganized Neighborhood Theory </a:t>
            </a:r>
          </a:p>
          <a:p>
            <a:pPr lvl="1"/>
            <a:r>
              <a:rPr lang="en-US" dirty="0" smtClean="0"/>
              <a:t>Family, schools, neighborhood structure, civil services are broken </a:t>
            </a:r>
          </a:p>
          <a:p>
            <a:pPr lvl="1"/>
            <a:r>
              <a:rPr lang="en-US" dirty="0" smtClean="0"/>
              <a:t>Citizens feel frustrated because they feel they cannot achieve in this environment and turn to crime </a:t>
            </a:r>
          </a:p>
          <a:p>
            <a:pPr lvl="1"/>
            <a:r>
              <a:rPr lang="en-US" dirty="0" smtClean="0"/>
              <a:t>This leads to an atmosphere of fear and residents don’t trust the police </a:t>
            </a:r>
          </a:p>
          <a:p>
            <a:pPr lvl="1"/>
            <a:r>
              <a:rPr lang="en-US" dirty="0" smtClean="0"/>
              <a:t>Crimes go unreported, so the criminal element thrives </a:t>
            </a:r>
          </a:p>
          <a:p>
            <a:pPr lvl="1"/>
            <a:r>
              <a:rPr lang="en-US" dirty="0" smtClean="0"/>
              <a:t>This leads to large turnover in population and little loyalty to the neighborhood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Sociological Theories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Strain theory </a:t>
            </a:r>
          </a:p>
          <a:p>
            <a:pPr lvl="1"/>
            <a:r>
              <a:rPr lang="en-US" dirty="0" smtClean="0"/>
              <a:t>Citizens feel that legitimate avenues of success are closed to them and the only way they can get what others have is through crime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Anomie Theory</a:t>
            </a:r>
          </a:p>
          <a:p>
            <a:pPr lvl="1"/>
            <a:r>
              <a:rPr lang="en-US" dirty="0" smtClean="0"/>
              <a:t>The absence or weakness of rules, norms, or guidelines. Leads to social breakdowns and crime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Sociological Theories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Social Process Theories </a:t>
            </a:r>
          </a:p>
          <a:p>
            <a:pPr lvl="1"/>
            <a:r>
              <a:rPr lang="en-US" dirty="0" smtClean="0"/>
              <a:t>Believes that crime stems from family problems more than societies problems </a:t>
            </a:r>
          </a:p>
          <a:p>
            <a:pPr lvl="1"/>
            <a:r>
              <a:rPr lang="en-US" dirty="0" smtClean="0"/>
              <a:t>Troubled homes, abuse by parents, lack of affection from parents, poor parental role models </a:t>
            </a:r>
          </a:p>
          <a:p>
            <a:pPr lvl="1"/>
            <a:r>
              <a:rPr lang="en-US" dirty="0" smtClean="0"/>
              <a:t>Education plays a big role, the more and better the less likely that person is to become a criminal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Sociological Theories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Social Learning Theory </a:t>
            </a:r>
          </a:p>
          <a:p>
            <a:pPr lvl="1"/>
            <a:r>
              <a:rPr lang="en-US" dirty="0" smtClean="0"/>
              <a:t>People learn the techniques and attitudes of crime from close relatives or peers. This is a learned behavior </a:t>
            </a:r>
          </a:p>
          <a:p>
            <a:r>
              <a:rPr lang="en-US" dirty="0" smtClean="0"/>
              <a:t>Social Control Theory 	</a:t>
            </a:r>
          </a:p>
          <a:p>
            <a:pPr lvl="1"/>
            <a:r>
              <a:rPr lang="en-US" dirty="0" smtClean="0"/>
              <a:t>Every person has the potential to be a criminal, the reason they don’t is because of their bonds to society </a:t>
            </a:r>
          </a:p>
          <a:p>
            <a:r>
              <a:rPr lang="en-US" dirty="0" smtClean="0"/>
              <a:t>Social Reaction (labeling) Theory </a:t>
            </a:r>
          </a:p>
          <a:p>
            <a:pPr lvl="1"/>
            <a:r>
              <a:rPr lang="en-US" dirty="0" smtClean="0"/>
              <a:t>People become criminals when significant members of society label them as such.  They accept those labels as a personal identity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Critical Criminology Theories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Crime results from the imposition by the rich and powerful of their own moral standards and economic interests on the rest of the society </a:t>
            </a:r>
          </a:p>
          <a:p>
            <a:pPr lvl="1"/>
            <a:r>
              <a:rPr lang="en-US" dirty="0" smtClean="0"/>
              <a:t>Left Realism: crime is not a revolutionary act and has a great impact on the poor and must be dealt with </a:t>
            </a:r>
          </a:p>
          <a:p>
            <a:pPr lvl="1"/>
            <a:r>
              <a:rPr lang="en-US" dirty="0" smtClean="0"/>
              <a:t>Radical Feminism: female crime can be a result of  frustration due to male dominance </a:t>
            </a:r>
          </a:p>
          <a:p>
            <a:pPr lvl="1"/>
            <a:r>
              <a:rPr lang="en-US" dirty="0" smtClean="0"/>
              <a:t>Peace making criminology: calls for universal social justice as a means of eliminating crime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Theories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people travel through their life course, their experiences along the way influence their behavior</a:t>
            </a:r>
          </a:p>
          <a:p>
            <a:pPr lvl="1"/>
            <a:r>
              <a:rPr lang="en-US" dirty="0" smtClean="0"/>
              <a:t>Latent Trait Theory: believes that human behavior is controlled by a master trait present at birth or shortly after.</a:t>
            </a:r>
          </a:p>
          <a:p>
            <a:pPr lvl="1"/>
            <a:r>
              <a:rPr lang="en-US" dirty="0" smtClean="0"/>
              <a:t>The trait could be: impulsive personality, low self-control, insensitive, physical, risk-taking, shortsighted and nonverbal</a:t>
            </a:r>
          </a:p>
          <a:p>
            <a:pPr lvl="1"/>
            <a:r>
              <a:rPr lang="en-US" dirty="0" smtClean="0"/>
              <a:t>  Criminal behavior is effected by influences on these traits as they progress through their life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Developmental Theories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Life course theory: believes that criminality is dynamic and changing influenced by a multitude of individual characteristics that are constantly changing </a:t>
            </a:r>
          </a:p>
          <a:p>
            <a:r>
              <a:rPr lang="en-US" dirty="0" smtClean="0"/>
              <a:t>They don’t believe in a master trait, but as life experiences change so do the behavior </a:t>
            </a:r>
          </a:p>
          <a:p>
            <a:pPr lvl="1"/>
            <a:r>
              <a:rPr lang="en-US" dirty="0" smtClean="0"/>
              <a:t>Age Grade theory: life events enable people to separate from the criminal life when they reach a certain point in their life </a:t>
            </a:r>
          </a:p>
          <a:p>
            <a:pPr lvl="2"/>
            <a:r>
              <a:rPr lang="en-US" dirty="0" smtClean="0"/>
              <a:t>A supportive spouse</a:t>
            </a:r>
          </a:p>
          <a:p>
            <a:pPr lvl="2"/>
            <a:r>
              <a:rPr lang="en-US" dirty="0" smtClean="0"/>
              <a:t>A career </a:t>
            </a:r>
          </a:p>
          <a:p>
            <a:pPr lvl="2"/>
            <a:r>
              <a:rPr lang="en-US" dirty="0" smtClean="0"/>
              <a:t>Family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Theories of Victimization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Victim precipitation </a:t>
            </a:r>
          </a:p>
          <a:p>
            <a:pPr lvl="1"/>
            <a:r>
              <a:rPr lang="en-US" dirty="0" smtClean="0"/>
              <a:t>Active: the victim provokes the crime they are aggressive </a:t>
            </a:r>
          </a:p>
          <a:p>
            <a:pPr lvl="1"/>
            <a:r>
              <a:rPr lang="en-US" dirty="0" smtClean="0"/>
              <a:t>Passive: the victim unintentionally encourages the attacker </a:t>
            </a:r>
          </a:p>
          <a:p>
            <a:r>
              <a:rPr lang="en-US" dirty="0" smtClean="0"/>
              <a:t>Lifestyle</a:t>
            </a:r>
          </a:p>
          <a:p>
            <a:pPr lvl="1"/>
            <a:r>
              <a:rPr lang="en-US" dirty="0" smtClean="0"/>
              <a:t>People become victims due to their life style  </a:t>
            </a:r>
          </a:p>
          <a:p>
            <a:r>
              <a:rPr lang="en-US" dirty="0" smtClean="0"/>
              <a:t>Routine Activities </a:t>
            </a:r>
          </a:p>
          <a:p>
            <a:pPr lvl="1"/>
            <a:r>
              <a:rPr lang="en-US" dirty="0" smtClean="0"/>
              <a:t>People become a victim because of three factors </a:t>
            </a:r>
          </a:p>
          <a:p>
            <a:pPr lvl="2"/>
            <a:r>
              <a:rPr lang="en-US" dirty="0" smtClean="0"/>
              <a:t>Suitable targets </a:t>
            </a:r>
          </a:p>
          <a:p>
            <a:pPr lvl="2"/>
            <a:r>
              <a:rPr lang="en-US" dirty="0" smtClean="0"/>
              <a:t>Motivated offenders </a:t>
            </a:r>
          </a:p>
          <a:p>
            <a:pPr lvl="2"/>
            <a:r>
              <a:rPr lang="en-US" dirty="0" smtClean="0"/>
              <a:t>(</a:t>
            </a:r>
            <a:r>
              <a:rPr lang="en-US" smtClean="0"/>
              <a:t>absence of ) Capable </a:t>
            </a:r>
            <a:r>
              <a:rPr lang="en-US" dirty="0" smtClean="0"/>
              <a:t>guardians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Deterrence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fear of penalties should deter crime</a:t>
            </a:r>
          </a:p>
          <a:p>
            <a:r>
              <a:rPr lang="en-US" dirty="0" smtClean="0"/>
              <a:t>For a deterrent to be effective</a:t>
            </a:r>
          </a:p>
          <a:p>
            <a:pPr lvl="1"/>
            <a:r>
              <a:rPr lang="en-US" dirty="0" smtClean="0"/>
              <a:t>criminals will get caught</a:t>
            </a:r>
          </a:p>
          <a:p>
            <a:pPr lvl="1"/>
            <a:r>
              <a:rPr lang="en-US" dirty="0" smtClean="0"/>
              <a:t>quickly tried </a:t>
            </a:r>
          </a:p>
          <a:p>
            <a:pPr lvl="1"/>
            <a:r>
              <a:rPr lang="en-US" dirty="0" smtClean="0"/>
              <a:t>receive harsh punishments  </a:t>
            </a:r>
          </a:p>
          <a:p>
            <a:pPr lvl="1"/>
            <a:endParaRPr lang="en-US" dirty="0"/>
          </a:p>
          <a:p>
            <a:r>
              <a:rPr lang="en-US" dirty="0" smtClean="0"/>
              <a:t>the fear of getting caught is the greatest of the three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Deterrence (con)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 is only 20% of serious offenders get caught (CJS funnel) </a:t>
            </a:r>
          </a:p>
          <a:p>
            <a:r>
              <a:rPr lang="en-US" dirty="0" smtClean="0"/>
              <a:t>Then another percentage escape trial</a:t>
            </a:r>
          </a:p>
          <a:p>
            <a:pPr lvl="1"/>
            <a:r>
              <a:rPr lang="en-US" dirty="0" smtClean="0"/>
              <a:t>Released because of due process errors</a:t>
            </a:r>
          </a:p>
          <a:p>
            <a:pPr lvl="1"/>
            <a:r>
              <a:rPr lang="en-US" dirty="0" smtClean="0"/>
              <a:t>Make a deal with prosecutors </a:t>
            </a:r>
          </a:p>
          <a:p>
            <a:pPr lvl="1"/>
            <a:r>
              <a:rPr lang="en-US" dirty="0" smtClean="0"/>
              <a:t>Found innocent </a:t>
            </a:r>
          </a:p>
          <a:p>
            <a:r>
              <a:rPr lang="en-US" dirty="0" smtClean="0"/>
              <a:t>some are released early from prison or just give probation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Specific Deterrence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Actual punishment should be a deterrent for criminals to keep them from repeating </a:t>
            </a:r>
          </a:p>
          <a:p>
            <a:r>
              <a:rPr lang="en-US" dirty="0" smtClean="0"/>
              <a:t>Prior to the twentieth century that’s what prisons did, they used: </a:t>
            </a:r>
          </a:p>
          <a:p>
            <a:pPr lvl="1"/>
            <a:r>
              <a:rPr lang="en-US" dirty="0" smtClean="0"/>
              <a:t>Torture</a:t>
            </a:r>
          </a:p>
          <a:p>
            <a:pPr lvl="1"/>
            <a:r>
              <a:rPr lang="en-US" dirty="0" smtClean="0"/>
              <a:t>Physical punishments </a:t>
            </a:r>
          </a:p>
          <a:p>
            <a:pPr lvl="1"/>
            <a:r>
              <a:rPr lang="en-US" dirty="0" smtClean="0"/>
              <a:t>Long sentences in harsh conditions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Situational Crime Prevention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crime can be prevented by reducing the opportunities to commit a crime</a:t>
            </a:r>
          </a:p>
          <a:p>
            <a:r>
              <a:rPr lang="en-US" dirty="0" smtClean="0"/>
              <a:t>reduce or eliminate specific crimes by changing the environment </a:t>
            </a:r>
          </a:p>
          <a:p>
            <a:pPr lvl="1"/>
            <a:r>
              <a:rPr lang="en-US" dirty="0" smtClean="0"/>
              <a:t>increased lighting , installing cameras, guards, alarm systems, </a:t>
            </a:r>
            <a:r>
              <a:rPr lang="en-US" dirty="0" err="1" smtClean="0"/>
              <a:t>ect</a:t>
            </a:r>
            <a:endParaRPr lang="en-US" dirty="0" smtClean="0"/>
          </a:p>
          <a:p>
            <a:r>
              <a:rPr lang="en-US" dirty="0" smtClean="0"/>
              <a:t>increase the risk of getting caught and decrease the reward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Theories of crime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Today we can group theories by 6 premises </a:t>
            </a:r>
          </a:p>
          <a:p>
            <a:pPr lvl="1"/>
            <a:r>
              <a:rPr lang="en-US" dirty="0" smtClean="0"/>
              <a:t>Choice </a:t>
            </a:r>
          </a:p>
          <a:p>
            <a:pPr lvl="1"/>
            <a:r>
              <a:rPr lang="en-US" dirty="0" smtClean="0"/>
              <a:t>Biosocial </a:t>
            </a:r>
          </a:p>
          <a:p>
            <a:pPr lvl="1"/>
            <a:r>
              <a:rPr lang="en-US" dirty="0" smtClean="0"/>
              <a:t>Psychological </a:t>
            </a:r>
          </a:p>
          <a:p>
            <a:pPr lvl="1"/>
            <a:r>
              <a:rPr lang="en-US" dirty="0" smtClean="0"/>
              <a:t>Sociological </a:t>
            </a:r>
          </a:p>
          <a:p>
            <a:pPr lvl="1"/>
            <a:r>
              <a:rPr lang="en-US" dirty="0" smtClean="0"/>
              <a:t>Critical </a:t>
            </a:r>
          </a:p>
          <a:p>
            <a:pPr lvl="1"/>
            <a:r>
              <a:rPr lang="en-US" dirty="0" smtClean="0"/>
              <a:t>Developmental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Choice Theory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Criminals weigh the risk of getting caught and the penalties against the reward of the crime</a:t>
            </a:r>
          </a:p>
          <a:p>
            <a:r>
              <a:rPr lang="en-US" dirty="0" smtClean="0"/>
              <a:t>To deter crime, punishment must be sufficiently strict and sure and swift to outweigh the benefits </a:t>
            </a:r>
          </a:p>
          <a:p>
            <a:r>
              <a:rPr lang="en-US" dirty="0" smtClean="0"/>
              <a:t>If the offender feels there is a good chance to get away or if the system has many holes that allow them to escape justice they will commit the crime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Rational Criminals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choice theory is based on the belief that criminals act in a rational manner </a:t>
            </a:r>
          </a:p>
          <a:p>
            <a:r>
              <a:rPr lang="en-US" dirty="0" smtClean="0"/>
              <a:t>general and specific deterrence's should prevent crime</a:t>
            </a:r>
          </a:p>
          <a:p>
            <a:r>
              <a:rPr lang="en-US" dirty="0" smtClean="0"/>
              <a:t>this is not always the case </a:t>
            </a:r>
          </a:p>
          <a:p>
            <a:pPr lvl="1"/>
            <a:r>
              <a:rPr lang="en-US" dirty="0" smtClean="0"/>
              <a:t>Many have mental illness or have substance abuse issues, they lack education or have grown up in homes that lack social norms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328</TotalTime>
  <Words>1485</Words>
  <Application>Microsoft Office PowerPoint</Application>
  <PresentationFormat>On-screen Show (4:3)</PresentationFormat>
  <Paragraphs>168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Oriel</vt:lpstr>
      <vt:lpstr>Law and Order  </vt:lpstr>
      <vt:lpstr>Scientific Criminology </vt:lpstr>
      <vt:lpstr>General Deterrence </vt:lpstr>
      <vt:lpstr>General Deterrence (con)</vt:lpstr>
      <vt:lpstr>Specific Deterrence </vt:lpstr>
      <vt:lpstr>Situational Crime Prevention </vt:lpstr>
      <vt:lpstr>Theories of crime </vt:lpstr>
      <vt:lpstr>Choice Theory </vt:lpstr>
      <vt:lpstr>Rational Criminals </vt:lpstr>
      <vt:lpstr>Biosocial Theory </vt:lpstr>
      <vt:lpstr>Biosocial Theory</vt:lpstr>
      <vt:lpstr>Biosocial Theory </vt:lpstr>
      <vt:lpstr>Biosocial Theory</vt:lpstr>
      <vt:lpstr>Psychological theories </vt:lpstr>
      <vt:lpstr>Psychological Theories </vt:lpstr>
      <vt:lpstr>Psychological Theories </vt:lpstr>
      <vt:lpstr>Psychological Theories </vt:lpstr>
      <vt:lpstr>Sociological Theories </vt:lpstr>
      <vt:lpstr>Sociological Theories </vt:lpstr>
      <vt:lpstr>Sociological Theories </vt:lpstr>
      <vt:lpstr>Sociological Theories </vt:lpstr>
      <vt:lpstr>Sociological Theories </vt:lpstr>
      <vt:lpstr>Sociological Theories </vt:lpstr>
      <vt:lpstr>Critical Criminology Theories </vt:lpstr>
      <vt:lpstr>Developmental Theories </vt:lpstr>
      <vt:lpstr>Developmental Theories </vt:lpstr>
      <vt:lpstr>Theories of Victimization </vt:lpstr>
    </vt:vector>
  </TitlesOfParts>
  <Company>Lincoln School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and Order</dc:title>
  <dc:creator>hanleyp</dc:creator>
  <cp:lastModifiedBy>hanleyp</cp:lastModifiedBy>
  <cp:revision>37</cp:revision>
  <dcterms:created xsi:type="dcterms:W3CDTF">2010-09-13T13:48:10Z</dcterms:created>
  <dcterms:modified xsi:type="dcterms:W3CDTF">2014-08-26T18:28:23Z</dcterms:modified>
</cp:coreProperties>
</file>