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83" r:id="rId2"/>
    <p:sldId id="282" r:id="rId3"/>
    <p:sldId id="257" r:id="rId4"/>
    <p:sldId id="278" r:id="rId5"/>
    <p:sldId id="259" r:id="rId6"/>
    <p:sldId id="260" r:id="rId7"/>
    <p:sldId id="261" r:id="rId8"/>
    <p:sldId id="258" r:id="rId9"/>
    <p:sldId id="279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81" r:id="rId21"/>
    <p:sldId id="272" r:id="rId22"/>
    <p:sldId id="276" r:id="rId2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>
        <p:scale>
          <a:sx n="66" d="100"/>
          <a:sy n="66" d="100"/>
        </p:scale>
        <p:origin x="-63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49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F093138-EED9-468B-94F9-1AB80599AB9E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9015487-9432-4136-B89E-664476116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CF5DB-EF5C-4829-BDEE-02B12F661C20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412BF-E447-418B-BA2A-31D0D8A98F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A1A3C-D246-48BE-8787-9713F2AF803F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459CE-352E-4EC9-868C-27E6CEA0A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AB6E7-CF4B-4651-8515-F871D09EC3DA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A46B1-016D-420F-B33F-BE55E57ACE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2F0FC-1274-45D7-8DE4-8444F513BEEA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11FF-BA7E-4336-A76F-77D9774AA8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C14A5-C98A-4AC8-8580-47EA57414481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E1E38-FD3F-4034-B593-857BF71187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A5EC2-DCE9-43B4-8465-E206B1C3450A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54FDE-908F-4312-8EE8-121E82138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17AE0-3EE3-4647-9A9B-723D9366FAF1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27554-92D0-4B4B-ADD9-922F1DEB5A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1E781-C94E-4F67-801D-C62BECAE1138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2DF80-C2C9-49DB-AA74-E45516005D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4EBE1-4622-4169-8635-149EE3036AFB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1F34-472C-45B4-A352-98E769A845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89DC4-6CC4-43E2-A4BA-5B480419F0F9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7DE87-729E-4C0B-9DCE-88BFAB9FAC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ED6F6-E43A-4340-98B1-5632D2AEBDD8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DD27A-1612-48CA-8AB6-23B7B64386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8CB668-6676-47EE-AAFF-FDA1A886C858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EAF8E2-C295-4EB4-90EA-DACAB66DB5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III pre quiz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exclusionary rule </a:t>
            </a:r>
          </a:p>
          <a:p>
            <a:r>
              <a:rPr lang="en-US" dirty="0" smtClean="0"/>
              <a:t>Explain stop and frisk</a:t>
            </a:r>
          </a:p>
          <a:p>
            <a:r>
              <a:rPr lang="en-US" dirty="0" smtClean="0"/>
              <a:t>What is the plain view doctrine </a:t>
            </a:r>
          </a:p>
          <a:p>
            <a:r>
              <a:rPr lang="en-US" dirty="0" smtClean="0"/>
              <a:t>What  did Miranda v Arizona require police to do</a:t>
            </a:r>
          </a:p>
          <a:p>
            <a:r>
              <a:rPr lang="en-US" dirty="0" smtClean="0"/>
              <a:t>What happens at a booking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Reasonable Suspicion 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69925" indent="-533400" eaLnBrk="1" hangingPunct="1">
              <a:buFont typeface="Wingdings 2" pitchFamily="18" charset="2"/>
              <a:buAutoNum type="arabicParenR"/>
            </a:pPr>
            <a:r>
              <a:rPr lang="en-US" dirty="0" smtClean="0"/>
              <a:t>A police officer can conduct an investigative stop and briefly detain and question a person for investigative purposes when the officer has a reasonable suspicion supported by facts. </a:t>
            </a:r>
          </a:p>
          <a:p>
            <a:pPr marL="669925" indent="-533400" eaLnBrk="1" hangingPunct="1">
              <a:buFont typeface="Wingdings 2" pitchFamily="18" charset="2"/>
              <a:buAutoNum type="arabicParenR"/>
            </a:pPr>
            <a:r>
              <a:rPr lang="en-US" dirty="0" smtClean="0"/>
              <a:t>Police do not need probable cause, only belief that a crime may be committed </a:t>
            </a:r>
          </a:p>
          <a:p>
            <a:pPr marL="669925" indent="-533400" eaLnBrk="1" hangingPunct="1">
              <a:buFont typeface="Wingdings 2" pitchFamily="18" charset="2"/>
              <a:buAutoNum type="arabicParenR"/>
            </a:pPr>
            <a:r>
              <a:rPr lang="en-US" dirty="0" smtClean="0"/>
              <a:t>This is a lower standard than probable cause and would not allow a search warrant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Terry v Ohio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69925" indent="-533400">
              <a:lnSpc>
                <a:spcPct val="90000"/>
              </a:lnSpc>
              <a:buFont typeface="Wingdings 2" pitchFamily="18" charset="2"/>
              <a:buAutoNum type="arabicParenR"/>
            </a:pPr>
            <a:r>
              <a:rPr lang="en-US" dirty="0" smtClean="0"/>
              <a:t>Landmark supreme court case that established the polices ability to stop and frisk</a:t>
            </a:r>
          </a:p>
          <a:p>
            <a:pPr marL="669925" indent="-533400">
              <a:lnSpc>
                <a:spcPct val="90000"/>
              </a:lnSpc>
              <a:buFont typeface="Wingdings 2" pitchFamily="18" charset="2"/>
              <a:buAutoNum type="arabicParenR"/>
            </a:pPr>
            <a:r>
              <a:rPr lang="en-US" dirty="0" smtClean="0"/>
              <a:t>The stop allows police to briefly detain a suspicious person</a:t>
            </a:r>
          </a:p>
          <a:p>
            <a:pPr marL="669925" indent="-533400">
              <a:lnSpc>
                <a:spcPct val="90000"/>
              </a:lnSpc>
              <a:buFont typeface="Wingdings 2" pitchFamily="18" charset="2"/>
              <a:buAutoNum type="arabicParenR"/>
            </a:pPr>
            <a:r>
              <a:rPr lang="en-US" dirty="0" smtClean="0"/>
              <a:t>The frisk allows the officer to pat down the outer garments in order to check for weapons, </a:t>
            </a:r>
          </a:p>
          <a:p>
            <a:pPr marL="669925" indent="-533400">
              <a:lnSpc>
                <a:spcPct val="90000"/>
              </a:lnSpc>
              <a:buFont typeface="Wingdings 2" pitchFamily="18" charset="2"/>
              <a:buAutoNum type="arabicParenR"/>
            </a:pPr>
            <a:r>
              <a:rPr lang="en-US" dirty="0" smtClean="0"/>
              <a:t>They are two separate actions and each require factual basis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Searches without a Warrant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Wingdings 2" pitchFamily="18" charset="2"/>
              <a:buAutoNum type="arabicParenR"/>
            </a:pPr>
            <a:r>
              <a:rPr lang="en-US" dirty="0" smtClean="0"/>
              <a:t>Most involve exigent circumstances </a:t>
            </a:r>
          </a:p>
          <a:p>
            <a:pPr marL="650875" indent="-514350">
              <a:buFont typeface="Wingdings 2" pitchFamily="18" charset="2"/>
              <a:buAutoNum type="arabicParenR"/>
            </a:pPr>
            <a:r>
              <a:rPr lang="en-US" dirty="0" smtClean="0"/>
              <a:t>Judges find that officers need probable cause and exigent circumstances or they must have a warrant</a:t>
            </a:r>
          </a:p>
          <a:p>
            <a:pPr marL="650875" indent="-514350">
              <a:buFont typeface="Wingdings 2" pitchFamily="18" charset="2"/>
              <a:buAutoNum type="arabicParenR"/>
            </a:pPr>
            <a:r>
              <a:rPr lang="en-US" dirty="0" smtClean="0"/>
              <a:t>Even in exigent circumstances police must use the reasonableness doctrine (prior behavior cannot be involved)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Searches without a Warrant (con)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5) Stop and Frisk: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This is two actions that each require their own factual basis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6) Search incident to a lawful arrest: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when making an arrest an officer can search the suspect and the area in their immediate control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the search must be   1) conducted at the time of the arrest   2) only the suspect and the area they controlled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Searches without a Warrant (con)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7) Automobile searches: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In supreme court case Carroll v United States (1925) it was determined that a car search is different than a personal or home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Supreme court case Ross v United States  (1982) determined that if probable cause exists that  an automobile contains criminal evidence police can search the vehicle including the glove box and trunk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Searches without a Warrant (con)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7) Searching drivers and passengers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Pennsylvania v </a:t>
            </a:r>
            <a:r>
              <a:rPr lang="en-US" dirty="0" err="1" smtClean="0"/>
              <a:t>Mimms</a:t>
            </a:r>
            <a:r>
              <a:rPr lang="en-US" dirty="0" smtClean="0"/>
              <a:t> the court ruled that drivers can be search  Maryland v Wilson determined that the passenger can be searched as long as it was a lawful stop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Searches without a Warrant (con)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9) Pretext stop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officers can stop a vehicle for a minor traffic violation and search the car (</a:t>
            </a:r>
            <a:r>
              <a:rPr lang="en-US" dirty="0" err="1" smtClean="0"/>
              <a:t>Whren</a:t>
            </a:r>
            <a:r>
              <a:rPr lang="en-US" dirty="0" smtClean="0"/>
              <a:t> v United States 1996)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10) Consent searches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when a person gives the police consent to search an area they waive their 4</a:t>
            </a:r>
            <a:r>
              <a:rPr lang="en-US" baseline="30000" dirty="0" smtClean="0"/>
              <a:t>th</a:t>
            </a:r>
            <a:r>
              <a:rPr lang="en-US" dirty="0" smtClean="0"/>
              <a:t> amendment protections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Searches without a Warrant (con)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11) Bus Sweeps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Florida v Bostick 1991 upheld the police entering a bus and asking for id and tickets then asking for permission to search luggage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12) Plain View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if while conducting a lawful investigation an officer sees evidence in plain view they can seize the material and use it in court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Searches without a Warrant (con)</a:t>
            </a:r>
            <a:endParaRPr lang="en-US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13) </a:t>
            </a:r>
            <a:r>
              <a:rPr lang="en-US" dirty="0" err="1" smtClean="0"/>
              <a:t>Curtilage</a:t>
            </a:r>
            <a:r>
              <a:rPr lang="en-US" dirty="0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officers can search an open field from legal air space by plane or helicopter, this evidence would be under the plain view doctrine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Searches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 Electronic Surveillance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	The use of devices to listen to and record the conversations  of suspects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Katz v United States 1967  the FBI used a device to listen to conversations on public phone booths by listening through the walls, the supreme court ruled that they must have a warrant to do this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Criminal Justice Unit III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rule of Law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412BF-E447-418B-BA2A-31D0D8A98F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 case moves to the Supreme Court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starts out in a court of “original jurisdiction” this is where the case is heard for the first time</a:t>
            </a:r>
          </a:p>
          <a:p>
            <a:r>
              <a:rPr lang="en-US" dirty="0" smtClean="0"/>
              <a:t>The defendant appeals their conviction to a court of appeals </a:t>
            </a:r>
          </a:p>
          <a:p>
            <a:r>
              <a:rPr lang="en-US" dirty="0" smtClean="0"/>
              <a:t>If the appeal fails, the defendant then requests that their case be heard </a:t>
            </a:r>
            <a:r>
              <a:rPr lang="en-US" smtClean="0"/>
              <a:t>by the Supreme </a:t>
            </a:r>
            <a:r>
              <a:rPr lang="en-US" dirty="0" smtClean="0"/>
              <a:t>court of the state</a:t>
            </a:r>
          </a:p>
          <a:p>
            <a:r>
              <a:rPr lang="en-US" dirty="0" smtClean="0"/>
              <a:t>A writ of certiorari  is filed with the Federal Supreme court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Exclusionary Rule </a:t>
            </a:r>
            <a:endParaRPr lang="en-US" dirty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/>
          <a:lstStyle/>
          <a:p>
            <a:pPr marL="669925" indent="-533400">
              <a:buFont typeface="Wingdings 2" pitchFamily="18" charset="2"/>
              <a:buAutoNum type="arabicParenR"/>
            </a:pPr>
            <a:r>
              <a:rPr lang="en-US" dirty="0" smtClean="0"/>
              <a:t>Evidence that is gained illegally cannot be used in court </a:t>
            </a:r>
          </a:p>
          <a:p>
            <a:pPr marL="669925" indent="-533400">
              <a:buFont typeface="Wingdings 2" pitchFamily="18" charset="2"/>
              <a:buAutoNum type="arabicParenR"/>
            </a:pPr>
            <a:r>
              <a:rPr lang="en-US" dirty="0" smtClean="0"/>
              <a:t>Weeks v United States 1914 </a:t>
            </a:r>
          </a:p>
          <a:p>
            <a:pPr marL="914400" lvl="1" indent="-457200">
              <a:buFont typeface="Wingdings 2" pitchFamily="18" charset="2"/>
              <a:buAutoNum type="alphaLcParenR"/>
            </a:pPr>
            <a:r>
              <a:rPr lang="en-US" dirty="0" smtClean="0"/>
              <a:t>Weeks was accused of mail fraud, his home was searched without a warrant, he was convicted.  The case went to the supreme court which overturned the lower courts decision based on the 4</a:t>
            </a:r>
            <a:r>
              <a:rPr lang="en-US" baseline="30000" dirty="0" smtClean="0"/>
              <a:t>th</a:t>
            </a:r>
            <a:r>
              <a:rPr lang="en-US" dirty="0" smtClean="0"/>
              <a:t> amendment </a:t>
            </a:r>
          </a:p>
          <a:p>
            <a:pPr marL="914400" lvl="1" indent="-457200">
              <a:buFont typeface="Wingdings 2" pitchFamily="18" charset="2"/>
              <a:buAutoNum type="alphaLcParenR"/>
            </a:pPr>
            <a:r>
              <a:rPr lang="en-US" dirty="0" smtClean="0"/>
              <a:t>This ruling established the Exclusionary rule </a:t>
            </a:r>
          </a:p>
          <a:p>
            <a:pPr marL="669925" indent="-533400">
              <a:buFont typeface="Wingdings 2" pitchFamily="18" charset="2"/>
              <a:buAutoNum type="arabicParenR"/>
            </a:pPr>
            <a:r>
              <a:rPr lang="en-US" dirty="0" err="1" smtClean="0"/>
              <a:t>Mapp</a:t>
            </a:r>
            <a:r>
              <a:rPr lang="en-US" dirty="0" smtClean="0"/>
              <a:t> v Ohio 1961 a fake warrant was used to gain evidence, the case went to the supreme court and the court decided the exclusionary rule applies to states also</a:t>
            </a:r>
          </a:p>
          <a:p>
            <a:pPr marL="669925" indent="-533400">
              <a:buFont typeface="Wingdings 2" pitchFamily="18" charset="2"/>
              <a:buAutoNum type="arabicParenR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n>
                  <a:noFill/>
                </a:ln>
                <a:solidFill>
                  <a:schemeClr val="tx1"/>
                </a:solidFill>
                <a:effectLst/>
              </a:rPr>
              <a:t>Exclusionary Rule (con)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400" smtClean="0"/>
              <a:t>4) Exceptions to the exclusionary rule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	a) Independent source exception: if an officer makes an arrest, then calls for a warrant to search the warrant is approved but has not arrived yet they can search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5) Good faith exception: if a warrant has a technical fault but is executed in good faith it still is good 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6) Inevitable discovery rule: even though the information was obtained in violation of Miranda if it would have been discovered anyway it could still be used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Goals of III Unit 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 eaLnBrk="1" hangingPunct="1">
              <a:buFont typeface="Wingdings 2" pitchFamily="18" charset="2"/>
              <a:buAutoNum type="arabicParenR"/>
            </a:pPr>
            <a:r>
              <a:rPr lang="en-US" dirty="0" smtClean="0"/>
              <a:t>Exclusionary rule and the exceptions </a:t>
            </a:r>
          </a:p>
          <a:p>
            <a:pPr marL="514350" indent="-514350" eaLnBrk="1" hangingPunct="1">
              <a:buFont typeface="Wingdings 2" pitchFamily="18" charset="2"/>
              <a:buAutoNum type="arabicParenR"/>
            </a:pPr>
            <a:r>
              <a:rPr lang="en-US" dirty="0" smtClean="0"/>
              <a:t>Importance of Terry v. Ohio </a:t>
            </a:r>
          </a:p>
          <a:p>
            <a:pPr marL="514350" indent="-514350" eaLnBrk="1" hangingPunct="1">
              <a:buFont typeface="Wingdings 2" pitchFamily="18" charset="2"/>
              <a:buAutoNum type="arabicParenR"/>
            </a:pPr>
            <a:r>
              <a:rPr lang="en-US" dirty="0" smtClean="0"/>
              <a:t>Reasonable suspicion/Probable Cause  </a:t>
            </a:r>
          </a:p>
          <a:p>
            <a:pPr marL="514350" indent="-514350" eaLnBrk="1" hangingPunct="1">
              <a:buFont typeface="Wingdings 2" pitchFamily="18" charset="2"/>
              <a:buAutoNum type="arabicParenR"/>
            </a:pPr>
            <a:r>
              <a:rPr lang="en-US" dirty="0" smtClean="0"/>
              <a:t>Elements of a search warrant </a:t>
            </a:r>
          </a:p>
          <a:p>
            <a:pPr marL="514350" indent="-514350" eaLnBrk="1" hangingPunct="1">
              <a:buFont typeface="Wingdings 2" pitchFamily="18" charset="2"/>
              <a:buAutoNum type="arabicParenR"/>
            </a:pPr>
            <a:r>
              <a:rPr lang="en-US" dirty="0" smtClean="0"/>
              <a:t>What can be seized with a warrant</a:t>
            </a:r>
          </a:p>
          <a:p>
            <a:pPr marL="514350" indent="-514350" eaLnBrk="1" hangingPunct="1">
              <a:buFont typeface="Wingdings 2" pitchFamily="18" charset="2"/>
              <a:buAutoNum type="arabicParenR"/>
            </a:pPr>
            <a:r>
              <a:rPr lang="en-US" dirty="0" smtClean="0"/>
              <a:t>Searches that can be made without a warrant</a:t>
            </a:r>
          </a:p>
          <a:p>
            <a:pPr marL="514350" indent="-514350" eaLnBrk="1" hangingPunct="1">
              <a:buFont typeface="Wingdings 2" pitchFamily="18" charset="2"/>
              <a:buAutoNum type="arabicParenR"/>
            </a:pPr>
            <a:r>
              <a:rPr lang="en-US" dirty="0" smtClean="0"/>
              <a:t>Miranda </a:t>
            </a:r>
          </a:p>
          <a:p>
            <a:pPr marL="514350" indent="-514350" eaLnBrk="1" hangingPunct="1">
              <a:buFont typeface="Wingdings 2" pitchFamily="18" charset="2"/>
              <a:buAutoNum type="arabicParenR"/>
            </a:pPr>
            <a:r>
              <a:rPr lang="en-US" dirty="0" smtClean="0"/>
              <a:t>Search and Seizure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Amendment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right of the people to be secure in their persons, houses, papers, and effects, against unreasonable searches and seizures, shall not be violated, and no warrants shall issue, but </a:t>
            </a:r>
            <a:r>
              <a:rPr lang="en-US" smtClean="0"/>
              <a:t>upon probable </a:t>
            </a:r>
            <a:r>
              <a:rPr lang="en-US" dirty="0" smtClean="0"/>
              <a:t>cause, supported by Oath or affirmation, and particularly describing the place to be searched, and the persons or things to be seized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Search and Seizure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 eaLnBrk="1" hangingPunct="1">
              <a:buFont typeface="Wingdings 2" pitchFamily="18" charset="2"/>
              <a:buAutoNum type="arabicParenR"/>
            </a:pPr>
            <a:r>
              <a:rPr lang="en-US" smtClean="0"/>
              <a:t>As part of their investigations police must search for evidence and then seize it to be used in a trial </a:t>
            </a:r>
          </a:p>
          <a:p>
            <a:pPr marL="650875" indent="-514350" eaLnBrk="1" hangingPunct="1">
              <a:buFont typeface="Wingdings 2" pitchFamily="18" charset="2"/>
              <a:buAutoNum type="arabicParenR"/>
            </a:pPr>
            <a:r>
              <a:rPr lang="en-US" smtClean="0"/>
              <a:t>The fourth amendment protects suspects from unreasonable searches and seizures </a:t>
            </a:r>
          </a:p>
          <a:p>
            <a:pPr marL="650875" indent="-514350" eaLnBrk="1" hangingPunct="1">
              <a:buFont typeface="Wingdings 2" pitchFamily="18" charset="2"/>
              <a:buAutoNum type="arabicParenR"/>
            </a:pPr>
            <a:r>
              <a:rPr lang="en-US" smtClean="0"/>
              <a:t>To conduct this search a police officer must have a search warrant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Search Warrant 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 eaLnBrk="1" hangingPunct="1">
              <a:buFont typeface="Wingdings 2" pitchFamily="18" charset="2"/>
              <a:buAutoNum type="arabicParenR"/>
            </a:pPr>
            <a:r>
              <a:rPr lang="en-US" smtClean="0"/>
              <a:t>A search warrant is issued by a judge giving the officers permission to search a particular area looking for specific items </a:t>
            </a:r>
          </a:p>
          <a:p>
            <a:pPr marL="650875" indent="-514350" eaLnBrk="1" hangingPunct="1">
              <a:buFont typeface="Wingdings 2" pitchFamily="18" charset="2"/>
              <a:buAutoNum type="arabicParenR"/>
            </a:pPr>
            <a:r>
              <a:rPr lang="en-US" smtClean="0"/>
              <a:t>A police officer must offer sworn testimony to the judge that facts they are presenting are true </a:t>
            </a:r>
          </a:p>
          <a:p>
            <a:pPr marL="650875" indent="-514350" eaLnBrk="1" hangingPunct="1">
              <a:buFont typeface="Wingdings 2" pitchFamily="18" charset="2"/>
              <a:buAutoNum type="arabicParenR"/>
            </a:pPr>
            <a:r>
              <a:rPr lang="en-US" smtClean="0"/>
              <a:t>A search warrant requires three elements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Elements of a search Warrant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arenR"/>
              <a:defRPr/>
            </a:pPr>
            <a:r>
              <a:rPr lang="en-US" smtClean="0"/>
              <a:t>Reasonableness </a:t>
            </a:r>
            <a:endParaRPr lang="en-US" dirty="0" smtClean="0"/>
          </a:p>
          <a:p>
            <a:pPr marL="971550" lvl="1" indent="-514350" eaLnBrk="1" fontAlgn="auto" hangingPunct="1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en-US" dirty="0" smtClean="0"/>
              <a:t>The area to be searched must be reasonable, compared to the crime 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arenR"/>
              <a:defRPr/>
            </a:pPr>
            <a:r>
              <a:rPr lang="en-US" dirty="0" smtClean="0"/>
              <a:t>Particularity 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en-US" dirty="0" smtClean="0"/>
              <a:t>The warrant must state: where, when, and items to be seized 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arenR"/>
              <a:defRPr/>
            </a:pPr>
            <a:r>
              <a:rPr lang="en-US" dirty="0" smtClean="0"/>
              <a:t>Probable cause 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en-US" dirty="0" smtClean="0"/>
              <a:t>Based on fact the officer must have reasonable, reliable and objective information that the person to be searched has committed the offense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Probable Cause 	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 eaLnBrk="1" hangingPunct="1">
              <a:buFont typeface="Wingdings 2" pitchFamily="18" charset="2"/>
              <a:buAutoNum type="arabicParenR"/>
            </a:pPr>
            <a:r>
              <a:rPr lang="en-US" dirty="0" smtClean="0"/>
              <a:t>A search warrant cannot be issued without probable cause </a:t>
            </a:r>
          </a:p>
          <a:p>
            <a:pPr marL="650875" indent="-514350" eaLnBrk="1" hangingPunct="1">
              <a:buFont typeface="Wingdings 2" pitchFamily="18" charset="2"/>
              <a:buNone/>
            </a:pPr>
            <a:r>
              <a:rPr lang="en-US" dirty="0" smtClean="0"/>
              <a:t>2) Probable cause is: Evidence, conditions, and circumstances  that leads a reasonable person to believe a crime has been committed and the accused is the person who did it </a:t>
            </a:r>
          </a:p>
          <a:p>
            <a:pPr marL="650875" indent="-514350" eaLnBrk="1" hangingPunct="1">
              <a:buFont typeface="Wingdings 2" pitchFamily="18" charset="2"/>
              <a:buNone/>
            </a:pPr>
            <a:r>
              <a:rPr lang="en-US" dirty="0" smtClean="0"/>
              <a:t>3) Has to pass the “reasonable person” doctrine in that a reasonable person has to believe that a crime has taken place and that person is the one who did it </a:t>
            </a:r>
          </a:p>
          <a:p>
            <a:pPr marL="650875" indent="-514350" eaLnBrk="1" hangingPunct="1">
              <a:buFont typeface="Wingdings 2" pitchFamily="18" charset="2"/>
              <a:buAutoNum type="arabicParenR"/>
            </a:pPr>
            <a:endParaRPr lang="en-US" dirty="0" smtClean="0"/>
          </a:p>
          <a:p>
            <a:pPr marL="650875" indent="-514350" eaLnBrk="1" hangingPunct="1">
              <a:buFont typeface="Wingdings 2" pitchFamily="18" charset="2"/>
              <a:buAutoNum type="arabicParenR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Probable Cause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police officer must provide factual  evidence  in the form of a written affidavit that defines and identifies the suspicious activity </a:t>
            </a:r>
          </a:p>
          <a:p>
            <a:r>
              <a:rPr lang="en-US" dirty="0" smtClean="0"/>
              <a:t>Sources 	</a:t>
            </a:r>
          </a:p>
          <a:p>
            <a:pPr lvl="1"/>
            <a:r>
              <a:rPr lang="en-US" dirty="0" smtClean="0"/>
              <a:t>Police observation</a:t>
            </a:r>
          </a:p>
          <a:p>
            <a:pPr lvl="1"/>
            <a:r>
              <a:rPr lang="en-US" dirty="0" smtClean="0"/>
              <a:t>Private citizens observation</a:t>
            </a:r>
          </a:p>
          <a:p>
            <a:pPr lvl="1"/>
            <a:r>
              <a:rPr lang="en-US" dirty="0" smtClean="0"/>
              <a:t>Police informant</a:t>
            </a:r>
          </a:p>
          <a:p>
            <a:pPr lvl="1"/>
            <a:r>
              <a:rPr lang="en-US" dirty="0" smtClean="0"/>
              <a:t>Co-conspirator</a:t>
            </a:r>
          </a:p>
          <a:p>
            <a:pPr lvl="1"/>
            <a:r>
              <a:rPr lang="en-US" dirty="0" smtClean="0"/>
              <a:t>The victim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111FF-BA7E-4336-A76F-77D9774AA8F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750</TotalTime>
  <Words>828</Words>
  <Application>Microsoft Office PowerPoint</Application>
  <PresentationFormat>On-screen Show (4:3)</PresentationFormat>
  <Paragraphs>133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Apex</vt:lpstr>
      <vt:lpstr>Unit III pre quiz </vt:lpstr>
      <vt:lpstr>Criminal Justice Unit III</vt:lpstr>
      <vt:lpstr>Goals of III Unit </vt:lpstr>
      <vt:lpstr>Fourth Amendment </vt:lpstr>
      <vt:lpstr>Search and Seizure</vt:lpstr>
      <vt:lpstr>Search Warrant </vt:lpstr>
      <vt:lpstr>Elements of a search Warrant </vt:lpstr>
      <vt:lpstr>Probable Cause  </vt:lpstr>
      <vt:lpstr>Probable Cause </vt:lpstr>
      <vt:lpstr>Reasonable Suspicion </vt:lpstr>
      <vt:lpstr>Terry v Ohio</vt:lpstr>
      <vt:lpstr>Searches without a Warrant</vt:lpstr>
      <vt:lpstr>Searches without a Warrant (con)</vt:lpstr>
      <vt:lpstr>Searches without a Warrant (con)</vt:lpstr>
      <vt:lpstr>Searches without a Warrant (con)</vt:lpstr>
      <vt:lpstr>Searches without a Warrant (con)</vt:lpstr>
      <vt:lpstr>Searches without a Warrant (con)</vt:lpstr>
      <vt:lpstr>Searches without a Warrant (con)</vt:lpstr>
      <vt:lpstr>Searches</vt:lpstr>
      <vt:lpstr>How a case moves to the Supreme Court </vt:lpstr>
      <vt:lpstr>Exclusionary Rule </vt:lpstr>
      <vt:lpstr>Exclusionary Rule (con)</vt:lpstr>
    </vt:vector>
  </TitlesOfParts>
  <Company>Lincoln School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Justice Unit III</dc:title>
  <dc:creator>hanleyp</dc:creator>
  <cp:lastModifiedBy>hanleyp</cp:lastModifiedBy>
  <cp:revision>55</cp:revision>
  <dcterms:created xsi:type="dcterms:W3CDTF">2009-11-12T11:55:53Z</dcterms:created>
  <dcterms:modified xsi:type="dcterms:W3CDTF">2015-01-07T14:18:07Z</dcterms:modified>
</cp:coreProperties>
</file>