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27"/>
  </p:notesMasterIdLst>
  <p:handoutMasterIdLst>
    <p:handoutMasterId r:id="rId28"/>
  </p:handoutMasterIdLst>
  <p:sldIdLst>
    <p:sldId id="272" r:id="rId2"/>
    <p:sldId id="259" r:id="rId3"/>
    <p:sldId id="260" r:id="rId4"/>
    <p:sldId id="281" r:id="rId5"/>
    <p:sldId id="257" r:id="rId6"/>
    <p:sldId id="258" r:id="rId7"/>
    <p:sldId id="262" r:id="rId8"/>
    <p:sldId id="263" r:id="rId9"/>
    <p:sldId id="264" r:id="rId10"/>
    <p:sldId id="265" r:id="rId11"/>
    <p:sldId id="266" r:id="rId12"/>
    <p:sldId id="267" r:id="rId13"/>
    <p:sldId id="269" r:id="rId14"/>
    <p:sldId id="270" r:id="rId15"/>
    <p:sldId id="271" r:id="rId16"/>
    <p:sldId id="282" r:id="rId17"/>
    <p:sldId id="283" r:id="rId18"/>
    <p:sldId id="284" r:id="rId19"/>
    <p:sldId id="285" r:id="rId20"/>
    <p:sldId id="273" r:id="rId21"/>
    <p:sldId id="274" r:id="rId22"/>
    <p:sldId id="275" r:id="rId23"/>
    <p:sldId id="276" r:id="rId24"/>
    <p:sldId id="277" r:id="rId25"/>
    <p:sldId id="278"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42" autoAdjust="0"/>
    <p:restoredTop sz="94660"/>
  </p:normalViewPr>
  <p:slideViewPr>
    <p:cSldViewPr>
      <p:cViewPr>
        <p:scale>
          <a:sx n="66" d="100"/>
          <a:sy n="66" d="100"/>
        </p:scale>
        <p:origin x="-642" y="-14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468"/>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6CE9AEF7-36AA-463B-AB7F-657B0A55211A}" type="datetimeFigureOut">
              <a:rPr lang="en-US" smtClean="0"/>
              <a:pPr/>
              <a:t>10/30/2014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C2AB26E9-9370-4FDE-8B81-A13EC5716ECF}"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5131228-B22B-4B5C-890C-4EC84A650490}" type="datetimeFigureOut">
              <a:rPr lang="en-US" smtClean="0"/>
              <a:pPr/>
              <a:t>10/30/2014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CC052C3-AB2D-4AC7-BD5B-1949DA04CE75}"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EA9D42AD-4835-4952-A779-64E04E0501A7}" type="datetime1">
              <a:rPr lang="en-US" smtClean="0"/>
              <a:pPr/>
              <a:t>10/30/2014</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1486412B-4AFF-48E0-B681-C452B549684F}" type="slidenum">
              <a:rPr lang="en-US" smtClean="0"/>
              <a:pPr/>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6DD46F4-8A80-4A56-8411-68359CBD268A}" type="datetime1">
              <a:rPr lang="en-US" smtClean="0"/>
              <a:pPr/>
              <a:t>10/30/2014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86412B-4AFF-48E0-B681-C452B549684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70297D5-424A-4F83-B98A-4BEB0079F497}" type="datetime1">
              <a:rPr lang="en-US" smtClean="0"/>
              <a:pPr/>
              <a:t>10/30/2014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86412B-4AFF-48E0-B681-C452B549684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253126D-BA9B-453E-82CE-3180A8D9FE5D}" type="datetime1">
              <a:rPr lang="en-US" smtClean="0"/>
              <a:pPr/>
              <a:t>10/30/2014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86412B-4AFF-48E0-B681-C452B549684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56876556-ECC0-4347-8CDA-1863B4A3F021}" type="datetime1">
              <a:rPr lang="en-US" smtClean="0"/>
              <a:pPr/>
              <a:t>10/30/2014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1486412B-4AFF-48E0-B681-C452B549684F}"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99BEE20-1C50-4054-9CFC-9EC1F36D14E7}" type="datetime1">
              <a:rPr lang="en-US" smtClean="0"/>
              <a:pPr/>
              <a:t>10/30/2014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486412B-4AFF-48E0-B681-C452B549684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6B6834DB-681E-4BE4-8874-A4217781B127}" type="datetime1">
              <a:rPr lang="en-US" smtClean="0"/>
              <a:pPr/>
              <a:t>10/30/2014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486412B-4AFF-48E0-B681-C452B549684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83521401-6CA2-4AC4-AA90-2C5910839806}" type="datetime1">
              <a:rPr lang="en-US" smtClean="0"/>
              <a:pPr/>
              <a:t>10/30/2014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486412B-4AFF-48E0-B681-C452B549684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8A2A120-364B-4046-9F3C-A6458D79BCEB}" type="datetime1">
              <a:rPr lang="en-US" smtClean="0"/>
              <a:pPr/>
              <a:t>10/30/2014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486412B-4AFF-48E0-B681-C452B549684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95ACDF8A-9DD4-4301-91A6-977F4432B629}" type="datetime1">
              <a:rPr lang="en-US" smtClean="0"/>
              <a:pPr/>
              <a:t>10/30/2014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486412B-4AFF-48E0-B681-C452B549684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D2F27B7E-7B31-4650-84F6-2FB5011492E4}" type="datetime1">
              <a:rPr lang="en-US" smtClean="0"/>
              <a:pPr/>
              <a:t>10/30/2014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486412B-4AFF-48E0-B681-C452B549684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7E153CE1-F920-4E40-A1B8-36C4BE695D32}" type="datetime1">
              <a:rPr lang="en-US" smtClean="0"/>
              <a:pPr/>
              <a:t>10/30/2014</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1486412B-4AFF-48E0-B681-C452B549684F}"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ftr="0" dt="0"/>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Criminal Justice </a:t>
            </a:r>
            <a:endParaRPr lang="en-US" dirty="0"/>
          </a:p>
        </p:txBody>
      </p:sp>
      <p:sp>
        <p:nvSpPr>
          <p:cNvPr id="3" name="Content Placeholder 2"/>
          <p:cNvSpPr>
            <a:spLocks noGrp="1"/>
          </p:cNvSpPr>
          <p:nvPr>
            <p:ph idx="1"/>
          </p:nvPr>
        </p:nvSpPr>
        <p:spPr/>
        <p:txBody>
          <a:bodyPr/>
          <a:lstStyle/>
          <a:p>
            <a:pPr algn="ctr"/>
            <a:r>
              <a:rPr lang="en-US" dirty="0" smtClean="0"/>
              <a:t>Criminal Law: Substance and Procedure </a:t>
            </a:r>
            <a:endParaRPr lang="en-US" dirty="0"/>
          </a:p>
        </p:txBody>
      </p:sp>
      <p:sp>
        <p:nvSpPr>
          <p:cNvPr id="4" name="Slide Number Placeholder 3"/>
          <p:cNvSpPr>
            <a:spLocks noGrp="1"/>
          </p:cNvSpPr>
          <p:nvPr>
            <p:ph type="sldNum" sz="quarter" idx="12"/>
          </p:nvPr>
        </p:nvSpPr>
        <p:spPr/>
        <p:txBody>
          <a:bodyPr/>
          <a:lstStyle/>
          <a:p>
            <a:fld id="{1486412B-4AFF-48E0-B681-C452B549684F}" type="slidenum">
              <a:rPr lang="en-US" smtClean="0"/>
              <a:pPr/>
              <a:t>1</a:t>
            </a:fld>
            <a:endParaRPr lang="en-US"/>
          </a:p>
        </p:txBody>
      </p:sp>
    </p:spTree>
  </p:cSld>
  <p:clrMapOvr>
    <a:masterClrMapping/>
  </p:clrMapOvr>
  <p:transition advTm="3323"/>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Classification of Crime</a:t>
            </a:r>
            <a:endParaRPr lang="en-US" dirty="0"/>
          </a:p>
        </p:txBody>
      </p:sp>
      <p:sp>
        <p:nvSpPr>
          <p:cNvPr id="3" name="Content Placeholder 2"/>
          <p:cNvSpPr>
            <a:spLocks noGrp="1"/>
          </p:cNvSpPr>
          <p:nvPr>
            <p:ph idx="1"/>
          </p:nvPr>
        </p:nvSpPr>
        <p:spPr/>
        <p:txBody>
          <a:bodyPr/>
          <a:lstStyle/>
          <a:p>
            <a:r>
              <a:rPr lang="en-US" dirty="0" smtClean="0"/>
              <a:t>Each state has developed their own criminal code therefore they determine how a crime is classified </a:t>
            </a:r>
          </a:p>
          <a:p>
            <a:r>
              <a:rPr lang="en-US" dirty="0" smtClean="0"/>
              <a:t>In general crimes are classified in three categories </a:t>
            </a:r>
          </a:p>
          <a:p>
            <a:pPr lvl="1"/>
            <a:r>
              <a:rPr lang="en-US" dirty="0" smtClean="0">
                <a:solidFill>
                  <a:srgbClr val="FFFF00"/>
                </a:solidFill>
              </a:rPr>
              <a:t>Felonies: </a:t>
            </a:r>
            <a:r>
              <a:rPr lang="en-US" dirty="0" smtClean="0"/>
              <a:t>most serious (more than 1 year in prison)</a:t>
            </a:r>
          </a:p>
          <a:p>
            <a:pPr lvl="1"/>
            <a:r>
              <a:rPr lang="en-US" dirty="0" smtClean="0">
                <a:solidFill>
                  <a:srgbClr val="FFFF00"/>
                </a:solidFill>
              </a:rPr>
              <a:t>Misdemeanors: </a:t>
            </a:r>
            <a:r>
              <a:rPr lang="en-US" dirty="0" smtClean="0"/>
              <a:t>less serious (less than on year in jail)</a:t>
            </a:r>
          </a:p>
          <a:p>
            <a:pPr lvl="1"/>
            <a:r>
              <a:rPr lang="en-US" dirty="0" smtClean="0">
                <a:solidFill>
                  <a:srgbClr val="FFFF00"/>
                </a:solidFill>
              </a:rPr>
              <a:t>Violations</a:t>
            </a:r>
            <a:r>
              <a:rPr lang="en-US" dirty="0" smtClean="0">
                <a:solidFill>
                  <a:srgbClr val="FF0000"/>
                </a:solidFill>
              </a:rPr>
              <a:t>: </a:t>
            </a:r>
            <a:r>
              <a:rPr lang="en-US" dirty="0" smtClean="0"/>
              <a:t>non-criminal offenses (most cases you pay a fine and are not  a risk of loss of liberty)</a:t>
            </a:r>
            <a:endParaRPr lang="en-US" dirty="0"/>
          </a:p>
        </p:txBody>
      </p:sp>
      <p:sp>
        <p:nvSpPr>
          <p:cNvPr id="4" name="Slide Number Placeholder 3"/>
          <p:cNvSpPr>
            <a:spLocks noGrp="1"/>
          </p:cNvSpPr>
          <p:nvPr>
            <p:ph type="sldNum" sz="quarter" idx="12"/>
          </p:nvPr>
        </p:nvSpPr>
        <p:spPr/>
        <p:txBody>
          <a:bodyPr/>
          <a:lstStyle/>
          <a:p>
            <a:fld id="{1486412B-4AFF-48E0-B681-C452B549684F}" type="slidenum">
              <a:rPr lang="en-US" smtClean="0"/>
              <a:pPr/>
              <a:t>10</a:t>
            </a:fld>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Felonies and Misdemeanors </a:t>
            </a:r>
            <a:endParaRPr lang="en-US" dirty="0"/>
          </a:p>
        </p:txBody>
      </p:sp>
      <p:sp>
        <p:nvSpPr>
          <p:cNvPr id="3" name="Content Placeholder 2"/>
          <p:cNvSpPr>
            <a:spLocks noGrp="1"/>
          </p:cNvSpPr>
          <p:nvPr>
            <p:ph idx="1"/>
          </p:nvPr>
        </p:nvSpPr>
        <p:spPr/>
        <p:txBody>
          <a:bodyPr/>
          <a:lstStyle/>
          <a:p>
            <a:r>
              <a:rPr lang="en-US" dirty="0" smtClean="0">
                <a:solidFill>
                  <a:srgbClr val="FFFF00"/>
                </a:solidFill>
              </a:rPr>
              <a:t> Felony </a:t>
            </a:r>
            <a:r>
              <a:rPr lang="en-US" dirty="0" smtClean="0"/>
              <a:t>is a more serious crime, with sanctions that include prison or death (can include fines )</a:t>
            </a:r>
          </a:p>
          <a:p>
            <a:r>
              <a:rPr lang="en-US" dirty="0" smtClean="0">
                <a:solidFill>
                  <a:srgbClr val="FFFF00"/>
                </a:solidFill>
              </a:rPr>
              <a:t>Misdemeanors</a:t>
            </a:r>
            <a:r>
              <a:rPr lang="en-US" dirty="0" smtClean="0">
                <a:solidFill>
                  <a:srgbClr val="FF0000"/>
                </a:solidFill>
              </a:rPr>
              <a:t> </a:t>
            </a:r>
            <a:r>
              <a:rPr lang="en-US" dirty="0" smtClean="0"/>
              <a:t>are less serious crimes that carry sanctions that include jail time and fines </a:t>
            </a:r>
            <a:endParaRPr lang="en-US" dirty="0"/>
          </a:p>
        </p:txBody>
      </p:sp>
      <p:sp>
        <p:nvSpPr>
          <p:cNvPr id="4" name="Slide Number Placeholder 3"/>
          <p:cNvSpPr>
            <a:spLocks noGrp="1"/>
          </p:cNvSpPr>
          <p:nvPr>
            <p:ph type="sldNum" sz="quarter" idx="12"/>
          </p:nvPr>
        </p:nvSpPr>
        <p:spPr/>
        <p:txBody>
          <a:bodyPr/>
          <a:lstStyle/>
          <a:p>
            <a:fld id="{1486412B-4AFF-48E0-B681-C452B549684F}" type="slidenum">
              <a:rPr lang="en-US" smtClean="0"/>
              <a:pPr/>
              <a:t>11</a:t>
            </a:fld>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Felonies and misdemeanors </a:t>
            </a:r>
            <a:endParaRPr lang="en-US" dirty="0"/>
          </a:p>
        </p:txBody>
      </p:sp>
      <p:sp>
        <p:nvSpPr>
          <p:cNvPr id="3" name="Content Placeholder 2"/>
          <p:cNvSpPr>
            <a:spLocks noGrp="1"/>
          </p:cNvSpPr>
          <p:nvPr>
            <p:ph idx="1"/>
          </p:nvPr>
        </p:nvSpPr>
        <p:spPr/>
        <p:txBody>
          <a:bodyPr>
            <a:normAutofit fontScale="92500"/>
          </a:bodyPr>
          <a:lstStyle/>
          <a:p>
            <a:pPr marL="274320" lvl="1">
              <a:buClr>
                <a:schemeClr val="accent1"/>
              </a:buClr>
              <a:buSzPct val="85000"/>
              <a:buFont typeface="Wingdings 2"/>
              <a:buChar char=""/>
            </a:pPr>
            <a:r>
              <a:rPr lang="en-US" dirty="0" smtClean="0"/>
              <a:t>Conviction of a felony can in some states keep you from: </a:t>
            </a:r>
          </a:p>
          <a:p>
            <a:pPr marL="548640" lvl="2">
              <a:buClr>
                <a:schemeClr val="accent1"/>
              </a:buClr>
              <a:buSzPct val="85000"/>
              <a:buFont typeface="Wingdings 2"/>
              <a:buChar char=""/>
            </a:pPr>
            <a:r>
              <a:rPr lang="en-US" dirty="0" smtClean="0"/>
              <a:t>Voting, owning a firearm, running for political office, federal student loans, and joining the military </a:t>
            </a:r>
          </a:p>
          <a:p>
            <a:endParaRPr lang="en-US" dirty="0" smtClean="0"/>
          </a:p>
          <a:p>
            <a:r>
              <a:rPr lang="en-US" dirty="0" smtClean="0">
                <a:solidFill>
                  <a:srgbClr val="FFFF00"/>
                </a:solidFill>
              </a:rPr>
              <a:t>Misdemeanors</a:t>
            </a:r>
            <a:r>
              <a:rPr lang="en-US" dirty="0" smtClean="0">
                <a:solidFill>
                  <a:srgbClr val="FF0000"/>
                </a:solidFill>
              </a:rPr>
              <a:t> </a:t>
            </a:r>
            <a:r>
              <a:rPr lang="en-US" dirty="0" smtClean="0"/>
              <a:t>have to be committed in the presence of the police officer for them to make an arrest without a warrant (in presence requirement)</a:t>
            </a:r>
          </a:p>
          <a:p>
            <a:r>
              <a:rPr lang="en-US" dirty="0" smtClean="0">
                <a:solidFill>
                  <a:srgbClr val="FFFF00"/>
                </a:solidFill>
              </a:rPr>
              <a:t>Felony arrest </a:t>
            </a:r>
            <a:r>
              <a:rPr lang="en-US" dirty="0" smtClean="0"/>
              <a:t>can be made at any time as long as the officer has probable cause (the evidence present points to the probability that the accused has committed the crime)</a:t>
            </a:r>
          </a:p>
        </p:txBody>
      </p:sp>
      <p:sp>
        <p:nvSpPr>
          <p:cNvPr id="4" name="Slide Number Placeholder 3"/>
          <p:cNvSpPr>
            <a:spLocks noGrp="1"/>
          </p:cNvSpPr>
          <p:nvPr>
            <p:ph type="sldNum" sz="quarter" idx="12"/>
          </p:nvPr>
        </p:nvSpPr>
        <p:spPr/>
        <p:txBody>
          <a:bodyPr/>
          <a:lstStyle/>
          <a:p>
            <a:fld id="{1486412B-4AFF-48E0-B681-C452B549684F}" type="slidenum">
              <a:rPr lang="en-US" smtClean="0"/>
              <a:pPr/>
              <a:t>12</a:t>
            </a:fld>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Defenses to crime </a:t>
            </a:r>
            <a:endParaRPr lang="en-US" dirty="0"/>
          </a:p>
        </p:txBody>
      </p:sp>
      <p:sp>
        <p:nvSpPr>
          <p:cNvPr id="3" name="Content Placeholder 2"/>
          <p:cNvSpPr>
            <a:spLocks noGrp="1"/>
          </p:cNvSpPr>
          <p:nvPr>
            <p:ph idx="1"/>
          </p:nvPr>
        </p:nvSpPr>
        <p:spPr/>
        <p:txBody>
          <a:bodyPr>
            <a:normAutofit fontScale="92500"/>
          </a:bodyPr>
          <a:lstStyle/>
          <a:p>
            <a:r>
              <a:rPr lang="en-US" dirty="0" smtClean="0"/>
              <a:t>When people defend themselves in court from criminal charges they or their lawyer must prove that one or more elements of a crime doesn’t exist </a:t>
            </a:r>
          </a:p>
          <a:p>
            <a:r>
              <a:rPr lang="en-US" dirty="0" smtClean="0"/>
              <a:t>Or they have to use one of these defenses </a:t>
            </a:r>
          </a:p>
          <a:p>
            <a:pPr lvl="1"/>
            <a:r>
              <a:rPr lang="en-US" b="1" dirty="0" smtClean="0">
                <a:solidFill>
                  <a:srgbClr val="FFFF00"/>
                </a:solidFill>
              </a:rPr>
              <a:t>Excuse defenses: </a:t>
            </a:r>
            <a:r>
              <a:rPr lang="en-US" dirty="0" smtClean="0"/>
              <a:t>defendants mental capacity is reduced or impaired </a:t>
            </a:r>
          </a:p>
          <a:p>
            <a:pPr lvl="2"/>
            <a:r>
              <a:rPr lang="en-US" dirty="0" smtClean="0">
                <a:solidFill>
                  <a:srgbClr val="FFFF00"/>
                </a:solidFill>
              </a:rPr>
              <a:t>Ignorance or Mistake: </a:t>
            </a:r>
            <a:r>
              <a:rPr lang="en-US" dirty="0" smtClean="0"/>
              <a:t>they have to prove that the government failed to make the public aware of a new law </a:t>
            </a:r>
          </a:p>
          <a:p>
            <a:pPr lvl="2"/>
            <a:r>
              <a:rPr lang="en-US" dirty="0" smtClean="0">
                <a:solidFill>
                  <a:srgbClr val="FFFF00"/>
                </a:solidFill>
              </a:rPr>
              <a:t>Insanity: </a:t>
            </a:r>
            <a:r>
              <a:rPr lang="en-US" dirty="0" smtClean="0"/>
              <a:t>at the time of the crime the defendant lacked the mental capacity to know what they did was wrong, this is very difficult to prove the government will apply standardized tests to prove sanity </a:t>
            </a:r>
            <a:endParaRPr lang="en-US" dirty="0"/>
          </a:p>
        </p:txBody>
      </p:sp>
      <p:sp>
        <p:nvSpPr>
          <p:cNvPr id="4" name="Slide Number Placeholder 3"/>
          <p:cNvSpPr>
            <a:spLocks noGrp="1"/>
          </p:cNvSpPr>
          <p:nvPr>
            <p:ph type="sldNum" sz="quarter" idx="12"/>
          </p:nvPr>
        </p:nvSpPr>
        <p:spPr/>
        <p:txBody>
          <a:bodyPr/>
          <a:lstStyle/>
          <a:p>
            <a:fld id="{1486412B-4AFF-48E0-B681-C452B549684F}" type="slidenum">
              <a:rPr lang="en-US" smtClean="0"/>
              <a:pPr/>
              <a:t>13</a:t>
            </a:fld>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Defenses to crime </a:t>
            </a:r>
            <a:endParaRPr lang="en-US" dirty="0"/>
          </a:p>
        </p:txBody>
      </p:sp>
      <p:sp>
        <p:nvSpPr>
          <p:cNvPr id="3" name="Content Placeholder 2"/>
          <p:cNvSpPr>
            <a:spLocks noGrp="1"/>
          </p:cNvSpPr>
          <p:nvPr>
            <p:ph idx="1"/>
          </p:nvPr>
        </p:nvSpPr>
        <p:spPr/>
        <p:txBody>
          <a:bodyPr/>
          <a:lstStyle/>
          <a:p>
            <a:r>
              <a:rPr lang="en-US" dirty="0" smtClean="0">
                <a:solidFill>
                  <a:srgbClr val="FFFF00"/>
                </a:solidFill>
              </a:rPr>
              <a:t>Excuse Defenses </a:t>
            </a:r>
            <a:r>
              <a:rPr lang="en-US" dirty="0" smtClean="0"/>
              <a:t>(con)</a:t>
            </a:r>
          </a:p>
          <a:p>
            <a:pPr lvl="1"/>
            <a:r>
              <a:rPr lang="en-US" dirty="0" smtClean="0">
                <a:solidFill>
                  <a:srgbClr val="FFFF00"/>
                </a:solidFill>
              </a:rPr>
              <a:t>Intoxication: </a:t>
            </a:r>
            <a:r>
              <a:rPr lang="en-US" dirty="0" smtClean="0"/>
              <a:t>can only be used if the defendant can prove that the intoxication was involuntary</a:t>
            </a:r>
          </a:p>
          <a:p>
            <a:pPr lvl="1"/>
            <a:r>
              <a:rPr lang="en-US" dirty="0" smtClean="0">
                <a:solidFill>
                  <a:srgbClr val="FFFF00"/>
                </a:solidFill>
              </a:rPr>
              <a:t>Age: </a:t>
            </a:r>
            <a:r>
              <a:rPr lang="en-US" dirty="0" smtClean="0"/>
              <a:t>child under 7 is considered to lack capacity, 7-14 will be reviewed by the court, over 14 they are considered to have capacity and could be tried as an adult  </a:t>
            </a:r>
          </a:p>
          <a:p>
            <a:pPr lvl="1"/>
            <a:r>
              <a:rPr lang="en-US" dirty="0" smtClean="0">
                <a:solidFill>
                  <a:srgbClr val="FFFF00"/>
                </a:solidFill>
              </a:rPr>
              <a:t>Entrapment: </a:t>
            </a:r>
            <a:r>
              <a:rPr lang="en-US" dirty="0" smtClean="0"/>
              <a:t>police use deception to make the defendant commit a crime that they would not have committed </a:t>
            </a:r>
          </a:p>
          <a:p>
            <a:endParaRPr lang="en-US" dirty="0"/>
          </a:p>
        </p:txBody>
      </p:sp>
      <p:sp>
        <p:nvSpPr>
          <p:cNvPr id="4" name="Slide Number Placeholder 3"/>
          <p:cNvSpPr>
            <a:spLocks noGrp="1"/>
          </p:cNvSpPr>
          <p:nvPr>
            <p:ph type="sldNum" sz="quarter" idx="12"/>
          </p:nvPr>
        </p:nvSpPr>
        <p:spPr/>
        <p:txBody>
          <a:bodyPr/>
          <a:lstStyle/>
          <a:p>
            <a:fld id="{1486412B-4AFF-48E0-B681-C452B549684F}" type="slidenum">
              <a:rPr lang="en-US" smtClean="0"/>
              <a:pPr/>
              <a:t>14</a:t>
            </a:fld>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Defenses to crime </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solidFill>
                  <a:srgbClr val="FFFF00"/>
                </a:solidFill>
              </a:rPr>
              <a:t>Justification Defense: </a:t>
            </a:r>
            <a:r>
              <a:rPr lang="en-US" dirty="0" smtClean="0"/>
              <a:t>the defendant admit they committed the crime, but had been justified in doing it: </a:t>
            </a:r>
          </a:p>
          <a:p>
            <a:pPr lvl="1"/>
            <a:r>
              <a:rPr lang="en-US" dirty="0" smtClean="0">
                <a:solidFill>
                  <a:srgbClr val="FFFF00"/>
                </a:solidFill>
              </a:rPr>
              <a:t> Consent: </a:t>
            </a:r>
            <a:r>
              <a:rPr lang="en-US" dirty="0" smtClean="0"/>
              <a:t>the victim gave them legal consent </a:t>
            </a:r>
          </a:p>
          <a:p>
            <a:pPr lvl="1"/>
            <a:r>
              <a:rPr lang="en-US" dirty="0" smtClean="0">
                <a:solidFill>
                  <a:srgbClr val="FFFF00"/>
                </a:solidFill>
              </a:rPr>
              <a:t>Self-defense: </a:t>
            </a:r>
            <a:r>
              <a:rPr lang="en-US" dirty="0" smtClean="0"/>
              <a:t>they acted with reasonable belief that they were in eminent danger of death or harm and had no reasonable means of escape</a:t>
            </a:r>
          </a:p>
          <a:p>
            <a:pPr lvl="1"/>
            <a:r>
              <a:rPr lang="en-US" dirty="0" smtClean="0">
                <a:solidFill>
                  <a:srgbClr val="FFFF00"/>
                </a:solidFill>
              </a:rPr>
              <a:t>Stand your ground</a:t>
            </a:r>
            <a:r>
              <a:rPr lang="en-US" dirty="0" smtClean="0"/>
              <a:t>: in your own home you are not required to attempt to escape, and you are allowed to defend your self</a:t>
            </a:r>
          </a:p>
          <a:p>
            <a:pPr lvl="1"/>
            <a:r>
              <a:rPr lang="en-US" dirty="0" smtClean="0">
                <a:solidFill>
                  <a:srgbClr val="FFFF00"/>
                </a:solidFill>
              </a:rPr>
              <a:t>Duress: </a:t>
            </a:r>
            <a:r>
              <a:rPr lang="en-US" dirty="0" smtClean="0"/>
              <a:t>defendant was forced to commit the crime as the only means to prevent death to self of others  </a:t>
            </a:r>
          </a:p>
          <a:p>
            <a:pPr lvl="1"/>
            <a:r>
              <a:rPr lang="en-US" dirty="0" smtClean="0">
                <a:solidFill>
                  <a:srgbClr val="FFFF00"/>
                </a:solidFill>
              </a:rPr>
              <a:t>Necessity: </a:t>
            </a:r>
            <a:r>
              <a:rPr lang="en-US" dirty="0" smtClean="0"/>
              <a:t>the only way to prevent something worse was to commit the crime </a:t>
            </a:r>
            <a:endParaRPr lang="en-US" dirty="0"/>
          </a:p>
        </p:txBody>
      </p:sp>
      <p:sp>
        <p:nvSpPr>
          <p:cNvPr id="4" name="Slide Number Placeholder 3"/>
          <p:cNvSpPr>
            <a:spLocks noGrp="1"/>
          </p:cNvSpPr>
          <p:nvPr>
            <p:ph type="sldNum" sz="quarter" idx="12"/>
          </p:nvPr>
        </p:nvSpPr>
        <p:spPr/>
        <p:txBody>
          <a:bodyPr/>
          <a:lstStyle/>
          <a:p>
            <a:fld id="{1486412B-4AFF-48E0-B681-C452B549684F}" type="slidenum">
              <a:rPr lang="en-US" smtClean="0"/>
              <a:pPr/>
              <a:t>15</a:t>
            </a:fld>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Statute of Limitations </a:t>
            </a:r>
            <a:endParaRPr lang="en-US" dirty="0"/>
          </a:p>
        </p:txBody>
      </p:sp>
      <p:sp>
        <p:nvSpPr>
          <p:cNvPr id="3" name="Content Placeholder 2"/>
          <p:cNvSpPr>
            <a:spLocks noGrp="1"/>
          </p:cNvSpPr>
          <p:nvPr>
            <p:ph idx="1"/>
          </p:nvPr>
        </p:nvSpPr>
        <p:spPr/>
        <p:txBody>
          <a:bodyPr/>
          <a:lstStyle/>
          <a:p>
            <a:r>
              <a:rPr lang="en-US" dirty="0" smtClean="0"/>
              <a:t>Bars prosecution if legal actions take too long  to start after the commitment of the crime </a:t>
            </a:r>
          </a:p>
          <a:p>
            <a:r>
              <a:rPr lang="en-US" dirty="0" smtClean="0"/>
              <a:t>The time periods differ based on the crime and the state</a:t>
            </a:r>
          </a:p>
          <a:p>
            <a:r>
              <a:rPr lang="en-US" dirty="0" smtClean="0"/>
              <a:t>Some jurisdictions have statutes of limitations for serious felonies (most do not)</a:t>
            </a:r>
          </a:p>
          <a:p>
            <a:r>
              <a:rPr lang="en-US" dirty="0" smtClean="0"/>
              <a:t>No jurisdictions have a statute of limitations for murder </a:t>
            </a:r>
            <a:endParaRPr lang="en-US" dirty="0"/>
          </a:p>
        </p:txBody>
      </p:sp>
      <p:sp>
        <p:nvSpPr>
          <p:cNvPr id="4" name="Slide Number Placeholder 3"/>
          <p:cNvSpPr>
            <a:spLocks noGrp="1"/>
          </p:cNvSpPr>
          <p:nvPr>
            <p:ph type="sldNum" sz="quarter" idx="12"/>
          </p:nvPr>
        </p:nvSpPr>
        <p:spPr/>
        <p:txBody>
          <a:bodyPr/>
          <a:lstStyle/>
          <a:p>
            <a:fld id="{1486412B-4AFF-48E0-B681-C452B549684F}" type="slidenum">
              <a:rPr lang="en-US" smtClean="0"/>
              <a:pPr/>
              <a:t>16</a:t>
            </a:fld>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Inchoate crimes </a:t>
            </a:r>
            <a:endParaRPr lang="en-US" dirty="0"/>
          </a:p>
        </p:txBody>
      </p:sp>
      <p:sp>
        <p:nvSpPr>
          <p:cNvPr id="3" name="Content Placeholder 2"/>
          <p:cNvSpPr>
            <a:spLocks noGrp="1"/>
          </p:cNvSpPr>
          <p:nvPr>
            <p:ph idx="1"/>
          </p:nvPr>
        </p:nvSpPr>
        <p:spPr/>
        <p:txBody>
          <a:bodyPr/>
          <a:lstStyle/>
          <a:p>
            <a:r>
              <a:rPr lang="en-US" dirty="0" smtClean="0"/>
              <a:t>Means the beginning stages but not completed crimes </a:t>
            </a:r>
          </a:p>
          <a:p>
            <a:pPr lvl="1"/>
            <a:r>
              <a:rPr lang="en-US" dirty="0" smtClean="0"/>
              <a:t>Accessory before the fact: help prepare for the crime but did not commit it </a:t>
            </a:r>
          </a:p>
          <a:p>
            <a:pPr lvl="1"/>
            <a:r>
              <a:rPr lang="en-US" dirty="0" smtClean="0"/>
              <a:t>Accessory after the fact: helps the felon after they have committed the crime</a:t>
            </a:r>
          </a:p>
        </p:txBody>
      </p:sp>
      <p:sp>
        <p:nvSpPr>
          <p:cNvPr id="4" name="Slide Number Placeholder 3"/>
          <p:cNvSpPr>
            <a:spLocks noGrp="1"/>
          </p:cNvSpPr>
          <p:nvPr>
            <p:ph type="sldNum" sz="quarter" idx="12"/>
          </p:nvPr>
        </p:nvSpPr>
        <p:spPr/>
        <p:txBody>
          <a:bodyPr/>
          <a:lstStyle/>
          <a:p>
            <a:fld id="{1486412B-4AFF-48E0-B681-C452B549684F}" type="slidenum">
              <a:rPr lang="en-US" smtClean="0"/>
              <a:pPr/>
              <a:t>17</a:t>
            </a:fld>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Inchoate crime </a:t>
            </a:r>
            <a:endParaRPr lang="en-US" dirty="0"/>
          </a:p>
        </p:txBody>
      </p:sp>
      <p:sp>
        <p:nvSpPr>
          <p:cNvPr id="3" name="Content Placeholder 2"/>
          <p:cNvSpPr>
            <a:spLocks noGrp="1"/>
          </p:cNvSpPr>
          <p:nvPr>
            <p:ph idx="1"/>
          </p:nvPr>
        </p:nvSpPr>
        <p:spPr/>
        <p:txBody>
          <a:bodyPr/>
          <a:lstStyle/>
          <a:p>
            <a:r>
              <a:rPr lang="en-US" dirty="0" smtClean="0"/>
              <a:t>Attempt:  three elements </a:t>
            </a:r>
          </a:p>
          <a:p>
            <a:pPr lvl="1"/>
            <a:r>
              <a:rPr lang="en-US" dirty="0" smtClean="0"/>
              <a:t>Person must intend to commit the crime </a:t>
            </a:r>
          </a:p>
          <a:p>
            <a:pPr lvl="1"/>
            <a:r>
              <a:rPr lang="en-US" dirty="0" smtClean="0"/>
              <a:t>Person must take steps towards committing the crime </a:t>
            </a:r>
          </a:p>
          <a:p>
            <a:pPr lvl="1"/>
            <a:r>
              <a:rPr lang="en-US" dirty="0" smtClean="0"/>
              <a:t>The actual crime is not committed </a:t>
            </a:r>
          </a:p>
          <a:p>
            <a:r>
              <a:rPr lang="en-US" dirty="0" smtClean="0"/>
              <a:t>Conspiracy: an agreement between two or more people to commit a crime </a:t>
            </a:r>
          </a:p>
          <a:p>
            <a:r>
              <a:rPr lang="en-US" dirty="0" smtClean="0"/>
              <a:t>Solicitation: asking, ordering or encouraging  someone to commit the crime for you </a:t>
            </a:r>
            <a:endParaRPr lang="en-US" dirty="0"/>
          </a:p>
        </p:txBody>
      </p:sp>
      <p:sp>
        <p:nvSpPr>
          <p:cNvPr id="4" name="Slide Number Placeholder 3"/>
          <p:cNvSpPr>
            <a:spLocks noGrp="1"/>
          </p:cNvSpPr>
          <p:nvPr>
            <p:ph type="sldNum" sz="quarter" idx="12"/>
          </p:nvPr>
        </p:nvSpPr>
        <p:spPr/>
        <p:txBody>
          <a:bodyPr/>
          <a:lstStyle/>
          <a:p>
            <a:fld id="{1486412B-4AFF-48E0-B681-C452B549684F}" type="slidenum">
              <a:rPr lang="en-US" smtClean="0"/>
              <a:pPr/>
              <a:t>18</a:t>
            </a:fld>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Crimes against the Justice system </a:t>
            </a:r>
            <a:endParaRPr lang="en-US" dirty="0"/>
          </a:p>
        </p:txBody>
      </p:sp>
      <p:sp>
        <p:nvSpPr>
          <p:cNvPr id="3" name="Content Placeholder 2"/>
          <p:cNvSpPr>
            <a:spLocks noGrp="1"/>
          </p:cNvSpPr>
          <p:nvPr>
            <p:ph idx="1"/>
          </p:nvPr>
        </p:nvSpPr>
        <p:spPr/>
        <p:txBody>
          <a:bodyPr/>
          <a:lstStyle/>
          <a:p>
            <a:r>
              <a:rPr lang="en-US" dirty="0" smtClean="0"/>
              <a:t>Contempt of court: show disrespect, disrupt, or fail to follow a court order </a:t>
            </a:r>
          </a:p>
          <a:p>
            <a:r>
              <a:rPr lang="en-US" dirty="0" smtClean="0"/>
              <a:t>Perjury: lying under oath </a:t>
            </a:r>
          </a:p>
          <a:p>
            <a:r>
              <a:rPr lang="en-US" dirty="0" smtClean="0"/>
              <a:t>Witness Tampering: threatening or bribing a witness to change their testimony </a:t>
            </a:r>
          </a:p>
          <a:p>
            <a:r>
              <a:rPr lang="en-US" dirty="0" smtClean="0"/>
              <a:t>Jury Tampering: threatening or bribing a member of the jury  </a:t>
            </a:r>
          </a:p>
          <a:p>
            <a:r>
              <a:rPr lang="en-US" dirty="0" smtClean="0"/>
              <a:t>Obstruction of Justice: interference with the orderly administration of justice</a:t>
            </a:r>
            <a:endParaRPr lang="en-US" dirty="0"/>
          </a:p>
        </p:txBody>
      </p:sp>
      <p:sp>
        <p:nvSpPr>
          <p:cNvPr id="4" name="Slide Number Placeholder 3"/>
          <p:cNvSpPr>
            <a:spLocks noGrp="1"/>
          </p:cNvSpPr>
          <p:nvPr>
            <p:ph type="sldNum" sz="quarter" idx="12"/>
          </p:nvPr>
        </p:nvSpPr>
        <p:spPr/>
        <p:txBody>
          <a:bodyPr/>
          <a:lstStyle/>
          <a:p>
            <a:fld id="{1486412B-4AFF-48E0-B681-C452B549684F}" type="slidenum">
              <a:rPr lang="en-US" smtClean="0"/>
              <a:pPr/>
              <a:t>19</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Due Process</a:t>
            </a:r>
            <a:endParaRPr lang="en-US" dirty="0"/>
          </a:p>
        </p:txBody>
      </p:sp>
      <p:sp>
        <p:nvSpPr>
          <p:cNvPr id="3" name="Content Placeholder 2"/>
          <p:cNvSpPr>
            <a:spLocks noGrp="1"/>
          </p:cNvSpPr>
          <p:nvPr>
            <p:ph idx="1"/>
          </p:nvPr>
        </p:nvSpPr>
        <p:spPr/>
        <p:txBody>
          <a:bodyPr/>
          <a:lstStyle/>
          <a:p>
            <a:r>
              <a:rPr lang="en-US" dirty="0" smtClean="0"/>
              <a:t>Guarantees that no one is deprived of life or liberty without certain constitutional protections </a:t>
            </a:r>
          </a:p>
          <a:p>
            <a:r>
              <a:rPr lang="en-US" dirty="0" smtClean="0"/>
              <a:t>Found in both the </a:t>
            </a:r>
            <a:r>
              <a:rPr lang="en-US" dirty="0" smtClean="0">
                <a:solidFill>
                  <a:srgbClr val="FFFF00"/>
                </a:solidFill>
              </a:rPr>
              <a:t>fifth and fourteenth </a:t>
            </a:r>
            <a:r>
              <a:rPr lang="en-US" dirty="0" smtClean="0"/>
              <a:t>amendments to the constitution </a:t>
            </a:r>
          </a:p>
          <a:p>
            <a:r>
              <a:rPr lang="en-US" dirty="0" smtClean="0"/>
              <a:t>Interpretations of due process is not fixed but reflect the morality of the people (pendulum) </a:t>
            </a:r>
            <a:endParaRPr lang="en-US" dirty="0"/>
          </a:p>
        </p:txBody>
      </p:sp>
      <p:sp>
        <p:nvSpPr>
          <p:cNvPr id="4" name="Slide Number Placeholder 3"/>
          <p:cNvSpPr>
            <a:spLocks noGrp="1"/>
          </p:cNvSpPr>
          <p:nvPr>
            <p:ph type="sldNum" sz="quarter" idx="12"/>
          </p:nvPr>
        </p:nvSpPr>
        <p:spPr/>
        <p:txBody>
          <a:bodyPr/>
          <a:lstStyle/>
          <a:p>
            <a:fld id="{1486412B-4AFF-48E0-B681-C452B549684F}" type="slidenum">
              <a:rPr lang="en-US" smtClean="0"/>
              <a:pPr/>
              <a:t>2</a:t>
            </a:fld>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History of Criminal Law</a:t>
            </a:r>
            <a:endParaRPr lang="en-US" dirty="0"/>
          </a:p>
        </p:txBody>
      </p:sp>
      <p:sp>
        <p:nvSpPr>
          <p:cNvPr id="3" name="Content Placeholder 2"/>
          <p:cNvSpPr>
            <a:spLocks noGrp="1"/>
          </p:cNvSpPr>
          <p:nvPr>
            <p:ph idx="1"/>
          </p:nvPr>
        </p:nvSpPr>
        <p:spPr/>
        <p:txBody>
          <a:bodyPr/>
          <a:lstStyle/>
          <a:p>
            <a:r>
              <a:rPr lang="en-US" dirty="0" smtClean="0"/>
              <a:t>King Hammurabi  three Criminal Justice accomplishments </a:t>
            </a:r>
          </a:p>
          <a:p>
            <a:pPr lvl="1"/>
            <a:r>
              <a:rPr lang="en-US" dirty="0" smtClean="0"/>
              <a:t>Created a code of laws </a:t>
            </a:r>
          </a:p>
          <a:p>
            <a:pPr lvl="1"/>
            <a:r>
              <a:rPr lang="en-US" dirty="0" smtClean="0"/>
              <a:t>Posted the law for all to see </a:t>
            </a:r>
          </a:p>
          <a:p>
            <a:pPr lvl="1"/>
            <a:r>
              <a:rPr lang="en-US" dirty="0" smtClean="0"/>
              <a:t>Put the laws in the language of the people </a:t>
            </a:r>
            <a:endParaRPr lang="en-US" dirty="0"/>
          </a:p>
        </p:txBody>
      </p:sp>
      <p:sp>
        <p:nvSpPr>
          <p:cNvPr id="4" name="Slide Number Placeholder 3"/>
          <p:cNvSpPr>
            <a:spLocks noGrp="1"/>
          </p:cNvSpPr>
          <p:nvPr>
            <p:ph type="sldNum" sz="quarter" idx="12"/>
          </p:nvPr>
        </p:nvSpPr>
        <p:spPr/>
        <p:txBody>
          <a:bodyPr/>
          <a:lstStyle/>
          <a:p>
            <a:fld id="{1486412B-4AFF-48E0-B681-C452B549684F}" type="slidenum">
              <a:rPr lang="en-US" smtClean="0"/>
              <a:pPr/>
              <a:t>20</a:t>
            </a:fld>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King </a:t>
            </a:r>
            <a:r>
              <a:rPr lang="en-US" dirty="0" err="1" smtClean="0"/>
              <a:t>Hamnurabi</a:t>
            </a:r>
            <a:endParaRPr lang="en-US" dirty="0"/>
          </a:p>
        </p:txBody>
      </p:sp>
      <p:sp>
        <p:nvSpPr>
          <p:cNvPr id="3" name="Content Placeholder 2"/>
          <p:cNvSpPr>
            <a:spLocks noGrp="1"/>
          </p:cNvSpPr>
          <p:nvPr>
            <p:ph idx="1"/>
          </p:nvPr>
        </p:nvSpPr>
        <p:spPr/>
        <p:txBody>
          <a:bodyPr/>
          <a:lstStyle/>
          <a:p>
            <a:r>
              <a:rPr lang="en-US" dirty="0" smtClean="0"/>
              <a:t>Two concepts </a:t>
            </a:r>
          </a:p>
          <a:p>
            <a:pPr lvl="1"/>
            <a:r>
              <a:rPr lang="en-US" dirty="0" smtClean="0"/>
              <a:t>Presumed innocent </a:t>
            </a:r>
          </a:p>
          <a:p>
            <a:pPr lvl="1"/>
            <a:r>
              <a:rPr lang="en-US" dirty="0" smtClean="0"/>
              <a:t>Providing evidence to prove guilt or innocence </a:t>
            </a:r>
            <a:endParaRPr lang="en-US" dirty="0"/>
          </a:p>
        </p:txBody>
      </p:sp>
      <p:sp>
        <p:nvSpPr>
          <p:cNvPr id="4" name="Slide Number Placeholder 3"/>
          <p:cNvSpPr>
            <a:spLocks noGrp="1"/>
          </p:cNvSpPr>
          <p:nvPr>
            <p:ph type="sldNum" sz="quarter" idx="12"/>
          </p:nvPr>
        </p:nvSpPr>
        <p:spPr/>
        <p:txBody>
          <a:bodyPr/>
          <a:lstStyle/>
          <a:p>
            <a:fld id="{1486412B-4AFF-48E0-B681-C452B549684F}" type="slidenum">
              <a:rPr lang="en-US" smtClean="0"/>
              <a:pPr/>
              <a:t>21</a:t>
            </a:fld>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King Hammurabi </a:t>
            </a:r>
            <a:endParaRPr lang="en-US" dirty="0"/>
          </a:p>
        </p:txBody>
      </p:sp>
      <p:sp>
        <p:nvSpPr>
          <p:cNvPr id="3" name="Content Placeholder 2"/>
          <p:cNvSpPr>
            <a:spLocks noGrp="1"/>
          </p:cNvSpPr>
          <p:nvPr>
            <p:ph idx="1"/>
          </p:nvPr>
        </p:nvSpPr>
        <p:spPr/>
        <p:txBody>
          <a:bodyPr/>
          <a:lstStyle/>
          <a:p>
            <a:r>
              <a:rPr lang="en-US" dirty="0" smtClean="0"/>
              <a:t>Told the people the code came from the gods </a:t>
            </a:r>
          </a:p>
          <a:p>
            <a:pPr lvl="1"/>
            <a:r>
              <a:rPr lang="en-US" dirty="0" smtClean="0"/>
              <a:t>He did this so the people would believe that it came from a higher authority and they would respect them and follow them</a:t>
            </a:r>
            <a:endParaRPr lang="en-US" dirty="0"/>
          </a:p>
        </p:txBody>
      </p:sp>
      <p:sp>
        <p:nvSpPr>
          <p:cNvPr id="4" name="Slide Number Placeholder 3"/>
          <p:cNvSpPr>
            <a:spLocks noGrp="1"/>
          </p:cNvSpPr>
          <p:nvPr>
            <p:ph type="sldNum" sz="quarter" idx="12"/>
          </p:nvPr>
        </p:nvSpPr>
        <p:spPr/>
        <p:txBody>
          <a:bodyPr/>
          <a:lstStyle/>
          <a:p>
            <a:fld id="{1486412B-4AFF-48E0-B681-C452B549684F}" type="slidenum">
              <a:rPr lang="en-US" smtClean="0"/>
              <a:pPr/>
              <a:t>22</a:t>
            </a:fld>
            <a:endParaRPr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History of Law </a:t>
            </a:r>
            <a:br>
              <a:rPr lang="en-US" dirty="0" smtClean="0"/>
            </a:br>
            <a:endParaRPr lang="en-US" dirty="0"/>
          </a:p>
        </p:txBody>
      </p:sp>
      <p:sp>
        <p:nvSpPr>
          <p:cNvPr id="3" name="Content Placeholder 2"/>
          <p:cNvSpPr>
            <a:spLocks noGrp="1"/>
          </p:cNvSpPr>
          <p:nvPr>
            <p:ph idx="1"/>
          </p:nvPr>
        </p:nvSpPr>
        <p:spPr/>
        <p:txBody>
          <a:bodyPr/>
          <a:lstStyle/>
          <a:p>
            <a:r>
              <a:rPr lang="en-US" dirty="0" smtClean="0"/>
              <a:t>Roman 12 tables </a:t>
            </a:r>
          </a:p>
          <a:p>
            <a:pPr lvl="1"/>
            <a:r>
              <a:rPr lang="en-US" dirty="0" smtClean="0"/>
              <a:t>This was a list of laws meant to protect the poor</a:t>
            </a:r>
          </a:p>
          <a:p>
            <a:pPr lvl="1"/>
            <a:r>
              <a:rPr lang="en-US" dirty="0" smtClean="0"/>
              <a:t>This would become the foundation of all Roman law </a:t>
            </a:r>
            <a:endParaRPr lang="en-US" dirty="0"/>
          </a:p>
        </p:txBody>
      </p:sp>
      <p:sp>
        <p:nvSpPr>
          <p:cNvPr id="4" name="Slide Number Placeholder 3"/>
          <p:cNvSpPr>
            <a:spLocks noGrp="1"/>
          </p:cNvSpPr>
          <p:nvPr>
            <p:ph type="sldNum" sz="quarter" idx="12"/>
          </p:nvPr>
        </p:nvSpPr>
        <p:spPr/>
        <p:txBody>
          <a:bodyPr/>
          <a:lstStyle/>
          <a:p>
            <a:fld id="{1486412B-4AFF-48E0-B681-C452B549684F}" type="slidenum">
              <a:rPr lang="en-US" smtClean="0"/>
              <a:pPr/>
              <a:t>23</a:t>
            </a:fld>
            <a:endParaRPr lang="en-U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History of law  </a:t>
            </a:r>
            <a:endParaRPr lang="en-US" dirty="0"/>
          </a:p>
        </p:txBody>
      </p:sp>
      <p:sp>
        <p:nvSpPr>
          <p:cNvPr id="3" name="Content Placeholder 2"/>
          <p:cNvSpPr>
            <a:spLocks noGrp="1"/>
          </p:cNvSpPr>
          <p:nvPr>
            <p:ph idx="1"/>
          </p:nvPr>
        </p:nvSpPr>
        <p:spPr/>
        <p:txBody>
          <a:bodyPr/>
          <a:lstStyle/>
          <a:p>
            <a:r>
              <a:rPr lang="en-US" dirty="0" smtClean="0"/>
              <a:t>William the I  (England )</a:t>
            </a:r>
          </a:p>
          <a:p>
            <a:pPr lvl="1"/>
            <a:r>
              <a:rPr lang="en-US" dirty="0" smtClean="0"/>
              <a:t>Separated civil courts from criminal courts </a:t>
            </a:r>
          </a:p>
          <a:p>
            <a:pPr lvl="1"/>
            <a:r>
              <a:rPr lang="en-US" dirty="0" smtClean="0"/>
              <a:t>Established the </a:t>
            </a:r>
            <a:r>
              <a:rPr lang="en-US" dirty="0" err="1" smtClean="0"/>
              <a:t>eyer</a:t>
            </a:r>
            <a:r>
              <a:rPr lang="en-US" dirty="0" smtClean="0"/>
              <a:t> (traveling judges)</a:t>
            </a:r>
          </a:p>
          <a:p>
            <a:pPr lvl="1"/>
            <a:r>
              <a:rPr lang="en-US" dirty="0" smtClean="0"/>
              <a:t>This established the term stare </a:t>
            </a:r>
            <a:r>
              <a:rPr lang="en-US" dirty="0" err="1" smtClean="0"/>
              <a:t>decisis</a:t>
            </a:r>
            <a:r>
              <a:rPr lang="en-US" dirty="0" smtClean="0"/>
              <a:t> ( let the decision stand, they used prior cases to determine future cases)</a:t>
            </a:r>
            <a:endParaRPr lang="en-US" dirty="0"/>
          </a:p>
        </p:txBody>
      </p:sp>
      <p:sp>
        <p:nvSpPr>
          <p:cNvPr id="4" name="Slide Number Placeholder 3"/>
          <p:cNvSpPr>
            <a:spLocks noGrp="1"/>
          </p:cNvSpPr>
          <p:nvPr>
            <p:ph type="sldNum" sz="quarter" idx="12"/>
          </p:nvPr>
        </p:nvSpPr>
        <p:spPr/>
        <p:txBody>
          <a:bodyPr/>
          <a:lstStyle/>
          <a:p>
            <a:fld id="{1486412B-4AFF-48E0-B681-C452B549684F}" type="slidenum">
              <a:rPr lang="en-US" smtClean="0"/>
              <a:pPr/>
              <a:t>24</a:t>
            </a:fld>
            <a:endParaRPr lang="en-US"/>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Our Law </a:t>
            </a:r>
            <a:endParaRPr lang="en-US" dirty="0"/>
          </a:p>
        </p:txBody>
      </p:sp>
      <p:sp>
        <p:nvSpPr>
          <p:cNvPr id="3" name="Content Placeholder 2"/>
          <p:cNvSpPr>
            <a:spLocks noGrp="1"/>
          </p:cNvSpPr>
          <p:nvPr>
            <p:ph idx="1"/>
          </p:nvPr>
        </p:nvSpPr>
        <p:spPr/>
        <p:txBody>
          <a:bodyPr/>
          <a:lstStyle/>
          <a:p>
            <a:r>
              <a:rPr lang="en-US" dirty="0" smtClean="0"/>
              <a:t>Our law is based on </a:t>
            </a:r>
          </a:p>
          <a:p>
            <a:pPr lvl="1"/>
            <a:r>
              <a:rPr lang="en-US" dirty="0" smtClean="0"/>
              <a:t>Common law (case law) </a:t>
            </a:r>
          </a:p>
          <a:p>
            <a:pPr lvl="1"/>
            <a:r>
              <a:rPr lang="en-US" dirty="0" smtClean="0"/>
              <a:t>Statutes </a:t>
            </a:r>
            <a:endParaRPr lang="en-US" dirty="0"/>
          </a:p>
        </p:txBody>
      </p:sp>
      <p:sp>
        <p:nvSpPr>
          <p:cNvPr id="4" name="Slide Number Placeholder 3"/>
          <p:cNvSpPr>
            <a:spLocks noGrp="1"/>
          </p:cNvSpPr>
          <p:nvPr>
            <p:ph type="sldNum" sz="quarter" idx="12"/>
          </p:nvPr>
        </p:nvSpPr>
        <p:spPr/>
        <p:txBody>
          <a:bodyPr/>
          <a:lstStyle/>
          <a:p>
            <a:fld id="{1486412B-4AFF-48E0-B681-C452B549684F}" type="slidenum">
              <a:rPr lang="en-US" smtClean="0"/>
              <a:pPr/>
              <a:t>25</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Due Process </a:t>
            </a:r>
            <a:endParaRPr lang="en-US" dirty="0"/>
          </a:p>
        </p:txBody>
      </p:sp>
      <p:sp>
        <p:nvSpPr>
          <p:cNvPr id="3" name="Content Placeholder 2"/>
          <p:cNvSpPr>
            <a:spLocks noGrp="1"/>
          </p:cNvSpPr>
          <p:nvPr>
            <p:ph idx="1"/>
          </p:nvPr>
        </p:nvSpPr>
        <p:spPr/>
        <p:txBody>
          <a:bodyPr/>
          <a:lstStyle/>
          <a:p>
            <a:r>
              <a:rPr lang="en-US" dirty="0" smtClean="0"/>
              <a:t>Habeas Corpus </a:t>
            </a:r>
          </a:p>
          <a:p>
            <a:pPr lvl="1"/>
            <a:r>
              <a:rPr lang="en-US" dirty="0" smtClean="0"/>
              <a:t>This is a challenge that you submit to court to determine if you are being held legally</a:t>
            </a:r>
          </a:p>
          <a:p>
            <a:pPr lvl="1"/>
            <a:r>
              <a:rPr lang="en-US" dirty="0" smtClean="0"/>
              <a:t>Your attorney would submit a writ of habeas corpus if they feel you </a:t>
            </a:r>
            <a:r>
              <a:rPr lang="en-US" sz="2800" dirty="0" smtClean="0">
                <a:solidFill>
                  <a:srgbClr val="FFFF00"/>
                </a:solidFill>
              </a:rPr>
              <a:t>have been denied due process </a:t>
            </a:r>
          </a:p>
          <a:p>
            <a:pPr lvl="1">
              <a:buNone/>
            </a:pPr>
            <a:endParaRPr lang="en-US" dirty="0"/>
          </a:p>
        </p:txBody>
      </p:sp>
      <p:sp>
        <p:nvSpPr>
          <p:cNvPr id="4" name="Slide Number Placeholder 3"/>
          <p:cNvSpPr>
            <a:spLocks noGrp="1"/>
          </p:cNvSpPr>
          <p:nvPr>
            <p:ph type="sldNum" sz="quarter" idx="12"/>
          </p:nvPr>
        </p:nvSpPr>
        <p:spPr/>
        <p:txBody>
          <a:bodyPr/>
          <a:lstStyle/>
          <a:p>
            <a:fld id="{1486412B-4AFF-48E0-B681-C452B549684F}" type="slidenum">
              <a:rPr lang="en-US" smtClean="0"/>
              <a:pPr/>
              <a:t>3</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Due process </a:t>
            </a:r>
            <a:endParaRPr lang="en-US" dirty="0"/>
          </a:p>
        </p:txBody>
      </p:sp>
      <p:sp>
        <p:nvSpPr>
          <p:cNvPr id="3" name="Content Placeholder 2"/>
          <p:cNvSpPr>
            <a:spLocks noGrp="1"/>
          </p:cNvSpPr>
          <p:nvPr>
            <p:ph idx="1"/>
          </p:nvPr>
        </p:nvSpPr>
        <p:spPr/>
        <p:txBody>
          <a:bodyPr/>
          <a:lstStyle/>
          <a:p>
            <a:r>
              <a:rPr lang="en-US" dirty="0" smtClean="0"/>
              <a:t>Is made of two parts</a:t>
            </a:r>
          </a:p>
          <a:p>
            <a:pPr lvl="1"/>
            <a:r>
              <a:rPr lang="en-US" dirty="0" smtClean="0"/>
              <a:t>Procedural </a:t>
            </a:r>
          </a:p>
          <a:p>
            <a:pPr lvl="1"/>
            <a:r>
              <a:rPr lang="en-US" dirty="0" smtClean="0"/>
              <a:t>Substantive </a:t>
            </a:r>
          </a:p>
          <a:p>
            <a:pPr lvl="1"/>
            <a:endParaRPr lang="en-US" dirty="0"/>
          </a:p>
        </p:txBody>
      </p:sp>
      <p:sp>
        <p:nvSpPr>
          <p:cNvPr id="4" name="Slide Number Placeholder 3"/>
          <p:cNvSpPr>
            <a:spLocks noGrp="1"/>
          </p:cNvSpPr>
          <p:nvPr>
            <p:ph type="sldNum" sz="quarter" idx="12"/>
          </p:nvPr>
        </p:nvSpPr>
        <p:spPr/>
        <p:txBody>
          <a:bodyPr/>
          <a:lstStyle/>
          <a:p>
            <a:fld id="{1486412B-4AFF-48E0-B681-C452B549684F}" type="slidenum">
              <a:rPr lang="en-US" smtClean="0"/>
              <a:pPr/>
              <a:t>4</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Substantive Due process  </a:t>
            </a:r>
            <a:endParaRPr lang="en-US" dirty="0"/>
          </a:p>
        </p:txBody>
      </p:sp>
      <p:sp>
        <p:nvSpPr>
          <p:cNvPr id="3" name="Content Placeholder 2"/>
          <p:cNvSpPr>
            <a:spLocks noGrp="1"/>
          </p:cNvSpPr>
          <p:nvPr>
            <p:ph idx="1"/>
          </p:nvPr>
        </p:nvSpPr>
        <p:spPr/>
        <p:txBody>
          <a:bodyPr/>
          <a:lstStyle/>
          <a:p>
            <a:r>
              <a:rPr lang="en-US" dirty="0" smtClean="0"/>
              <a:t>Branch of Due process  that defines what is criminal and what punishments are required </a:t>
            </a:r>
          </a:p>
          <a:p>
            <a:r>
              <a:rPr lang="en-US" dirty="0" smtClean="0"/>
              <a:t>This is the criminal code </a:t>
            </a:r>
          </a:p>
          <a:p>
            <a:pPr lvl="1"/>
            <a:r>
              <a:rPr lang="en-US" dirty="0" smtClean="0"/>
              <a:t>Has taken years to establish </a:t>
            </a:r>
          </a:p>
          <a:p>
            <a:pPr lvl="1"/>
            <a:r>
              <a:rPr lang="en-US" dirty="0" smtClean="0"/>
              <a:t>Evolves and changes with the morality of the people </a:t>
            </a:r>
          </a:p>
          <a:p>
            <a:r>
              <a:rPr lang="en-US" dirty="0" smtClean="0"/>
              <a:t>Gets its power from the constitution </a:t>
            </a:r>
            <a:endParaRPr lang="en-US" dirty="0"/>
          </a:p>
        </p:txBody>
      </p:sp>
      <p:sp>
        <p:nvSpPr>
          <p:cNvPr id="4" name="Slide Number Placeholder 3"/>
          <p:cNvSpPr>
            <a:spLocks noGrp="1"/>
          </p:cNvSpPr>
          <p:nvPr>
            <p:ph type="sldNum" sz="quarter" idx="12"/>
          </p:nvPr>
        </p:nvSpPr>
        <p:spPr/>
        <p:txBody>
          <a:bodyPr/>
          <a:lstStyle/>
          <a:p>
            <a:fld id="{1486412B-4AFF-48E0-B681-C452B549684F}" type="slidenum">
              <a:rPr lang="en-US" smtClean="0"/>
              <a:pPr/>
              <a:t>5</a:t>
            </a:fld>
            <a:endParaRPr lang="en-US"/>
          </a:p>
        </p:txBody>
      </p:sp>
    </p:spTree>
  </p:cSld>
  <p:clrMapOvr>
    <a:masterClrMapping/>
  </p:clrMapOvr>
  <p:transition advTm="562"/>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Procedural Due Process  </a:t>
            </a:r>
            <a:endParaRPr lang="en-US" dirty="0"/>
          </a:p>
        </p:txBody>
      </p:sp>
      <p:sp>
        <p:nvSpPr>
          <p:cNvPr id="3" name="Content Placeholder 2"/>
          <p:cNvSpPr>
            <a:spLocks noGrp="1"/>
          </p:cNvSpPr>
          <p:nvPr>
            <p:ph idx="1"/>
          </p:nvPr>
        </p:nvSpPr>
        <p:spPr/>
        <p:txBody>
          <a:bodyPr/>
          <a:lstStyle/>
          <a:p>
            <a:r>
              <a:rPr lang="en-US" dirty="0" smtClean="0"/>
              <a:t>Set of basic rules that must be followed during every stage of the CJS process</a:t>
            </a:r>
          </a:p>
          <a:p>
            <a:r>
              <a:rPr lang="en-US" dirty="0" smtClean="0">
                <a:solidFill>
                  <a:srgbClr val="FFFF00"/>
                </a:solidFill>
              </a:rPr>
              <a:t>Outlines the rights </a:t>
            </a:r>
            <a:r>
              <a:rPr lang="en-US" dirty="0" smtClean="0"/>
              <a:t>people have and what protections are available to them while they are in the CJS</a:t>
            </a:r>
          </a:p>
          <a:p>
            <a:pPr lvl="1"/>
            <a:r>
              <a:rPr lang="en-US" dirty="0" smtClean="0"/>
              <a:t>Right to an attorney, right to confront your accuser, </a:t>
            </a:r>
            <a:r>
              <a:rPr lang="en-US" dirty="0" err="1" smtClean="0"/>
              <a:t>ect</a:t>
            </a:r>
            <a:endParaRPr lang="en-US" dirty="0" smtClean="0"/>
          </a:p>
          <a:p>
            <a:r>
              <a:rPr lang="en-US" dirty="0" smtClean="0">
                <a:solidFill>
                  <a:srgbClr val="FFFF00"/>
                </a:solidFill>
              </a:rPr>
              <a:t>Gets its power from the Bill of Rights </a:t>
            </a:r>
            <a:endParaRPr lang="en-US" dirty="0">
              <a:solidFill>
                <a:srgbClr val="FFFF00"/>
              </a:solidFill>
            </a:endParaRPr>
          </a:p>
        </p:txBody>
      </p:sp>
      <p:sp>
        <p:nvSpPr>
          <p:cNvPr id="4" name="Slide Number Placeholder 3"/>
          <p:cNvSpPr>
            <a:spLocks noGrp="1"/>
          </p:cNvSpPr>
          <p:nvPr>
            <p:ph type="sldNum" sz="quarter" idx="12"/>
          </p:nvPr>
        </p:nvSpPr>
        <p:spPr/>
        <p:txBody>
          <a:bodyPr/>
          <a:lstStyle/>
          <a:p>
            <a:fld id="{1486412B-4AFF-48E0-B681-C452B549684F}" type="slidenum">
              <a:rPr lang="en-US" smtClean="0"/>
              <a:pPr/>
              <a:t>6</a:t>
            </a:fld>
            <a:endParaRPr lang="en-US"/>
          </a:p>
        </p:txBody>
      </p:sp>
    </p:spTree>
  </p:cSld>
  <p:clrMapOvr>
    <a:masterClrMapping/>
  </p:clrMapOvr>
  <p:transition advTm="1357"/>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Civil Law </a:t>
            </a:r>
            <a:endParaRPr lang="en-US" dirty="0"/>
          </a:p>
        </p:txBody>
      </p:sp>
      <p:sp>
        <p:nvSpPr>
          <p:cNvPr id="3" name="Content Placeholder 2"/>
          <p:cNvSpPr>
            <a:spLocks noGrp="1"/>
          </p:cNvSpPr>
          <p:nvPr>
            <p:ph idx="1"/>
          </p:nvPr>
        </p:nvSpPr>
        <p:spPr/>
        <p:txBody>
          <a:bodyPr>
            <a:normAutofit/>
          </a:bodyPr>
          <a:lstStyle/>
          <a:p>
            <a:r>
              <a:rPr lang="en-US" dirty="0" smtClean="0"/>
              <a:t>Anything that is not criminal </a:t>
            </a:r>
          </a:p>
          <a:p>
            <a:r>
              <a:rPr lang="en-US" dirty="0" smtClean="0"/>
              <a:t>Involves one party to another </a:t>
            </a:r>
          </a:p>
          <a:p>
            <a:pPr lvl="1"/>
            <a:r>
              <a:rPr lang="en-US" dirty="0" smtClean="0"/>
              <a:t>Sanctions would be money, having to do something or having to  stop doing something</a:t>
            </a:r>
          </a:p>
          <a:p>
            <a:pPr lvl="1"/>
            <a:r>
              <a:rPr lang="en-US" dirty="0" smtClean="0"/>
              <a:t>You don’t risk loss of liberty or life </a:t>
            </a:r>
          </a:p>
          <a:p>
            <a:r>
              <a:rPr lang="en-US" dirty="0" smtClean="0"/>
              <a:t>Cases are heard in civil court </a:t>
            </a:r>
          </a:p>
          <a:p>
            <a:r>
              <a:rPr lang="en-US" dirty="0" smtClean="0">
                <a:solidFill>
                  <a:srgbClr val="FFFF00"/>
                </a:solidFill>
              </a:rPr>
              <a:t>The standard of proof is the preponderance of evidence </a:t>
            </a:r>
          </a:p>
          <a:p>
            <a:r>
              <a:rPr lang="en-US" dirty="0" smtClean="0"/>
              <a:t>If a jury is used they do not all have to agree, only a majority </a:t>
            </a:r>
            <a:endParaRPr lang="en-US" dirty="0"/>
          </a:p>
        </p:txBody>
      </p:sp>
      <p:sp>
        <p:nvSpPr>
          <p:cNvPr id="4" name="Slide Number Placeholder 3"/>
          <p:cNvSpPr>
            <a:spLocks noGrp="1"/>
          </p:cNvSpPr>
          <p:nvPr>
            <p:ph type="sldNum" sz="quarter" idx="12"/>
          </p:nvPr>
        </p:nvSpPr>
        <p:spPr/>
        <p:txBody>
          <a:bodyPr/>
          <a:lstStyle/>
          <a:p>
            <a:fld id="{1486412B-4AFF-48E0-B681-C452B549684F}" type="slidenum">
              <a:rPr lang="en-US" smtClean="0"/>
              <a:pPr/>
              <a:t>7</a:t>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Criminal Law </a:t>
            </a:r>
            <a:endParaRPr lang="en-US" dirty="0"/>
          </a:p>
        </p:txBody>
      </p:sp>
      <p:sp>
        <p:nvSpPr>
          <p:cNvPr id="3" name="Content Placeholder 2"/>
          <p:cNvSpPr>
            <a:spLocks noGrp="1"/>
          </p:cNvSpPr>
          <p:nvPr>
            <p:ph idx="1"/>
          </p:nvPr>
        </p:nvSpPr>
        <p:spPr/>
        <p:txBody>
          <a:bodyPr/>
          <a:lstStyle/>
          <a:p>
            <a:r>
              <a:rPr lang="en-US" dirty="0" smtClean="0"/>
              <a:t>Body of laws that define crimes and sets out their sanctions (punishments) </a:t>
            </a:r>
          </a:p>
          <a:p>
            <a:pPr lvl="1"/>
            <a:r>
              <a:rPr lang="en-US" dirty="0" smtClean="0"/>
              <a:t>Sanctions can be fines, jail or prison and death</a:t>
            </a:r>
          </a:p>
          <a:p>
            <a:r>
              <a:rPr lang="en-US" dirty="0" smtClean="0">
                <a:solidFill>
                  <a:srgbClr val="FFFF00"/>
                </a:solidFill>
              </a:rPr>
              <a:t>The standard of proof is beyond a reasonable doubt</a:t>
            </a:r>
          </a:p>
          <a:p>
            <a:pPr lvl="1"/>
            <a:r>
              <a:rPr lang="en-US" dirty="0" smtClean="0"/>
              <a:t>A reasonable person would believe that you are the only one that could have committed the crime </a:t>
            </a:r>
          </a:p>
          <a:p>
            <a:r>
              <a:rPr lang="en-US" dirty="0" smtClean="0"/>
              <a:t>Jury decision has to be unanimous</a:t>
            </a:r>
          </a:p>
          <a:p>
            <a:r>
              <a:rPr lang="en-US" dirty="0" smtClean="0"/>
              <a:t>If found not guilty in a criminal case you can be found guilty in a civil case</a:t>
            </a:r>
            <a:endParaRPr lang="en-US" dirty="0"/>
          </a:p>
        </p:txBody>
      </p:sp>
      <p:sp>
        <p:nvSpPr>
          <p:cNvPr id="4" name="Slide Number Placeholder 3"/>
          <p:cNvSpPr>
            <a:spLocks noGrp="1"/>
          </p:cNvSpPr>
          <p:nvPr>
            <p:ph type="sldNum" sz="quarter" idx="12"/>
          </p:nvPr>
        </p:nvSpPr>
        <p:spPr/>
        <p:txBody>
          <a:bodyPr/>
          <a:lstStyle/>
          <a:p>
            <a:fld id="{1486412B-4AFF-48E0-B681-C452B549684F}" type="slidenum">
              <a:rPr lang="en-US" smtClean="0"/>
              <a:pPr/>
              <a:t>8</a:t>
            </a:fld>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Crime </a:t>
            </a:r>
            <a:endParaRPr lang="en-US" dirty="0"/>
          </a:p>
        </p:txBody>
      </p:sp>
      <p:sp>
        <p:nvSpPr>
          <p:cNvPr id="3" name="Content Placeholder 2"/>
          <p:cNvSpPr>
            <a:spLocks noGrp="1"/>
          </p:cNvSpPr>
          <p:nvPr>
            <p:ph idx="1"/>
          </p:nvPr>
        </p:nvSpPr>
        <p:spPr/>
        <p:txBody>
          <a:bodyPr/>
          <a:lstStyle/>
          <a:p>
            <a:r>
              <a:rPr lang="en-US" dirty="0" smtClean="0"/>
              <a:t>Legal requirements of a crime  </a:t>
            </a:r>
          </a:p>
          <a:p>
            <a:pPr lvl="1"/>
            <a:r>
              <a:rPr lang="en-US" dirty="0" smtClean="0"/>
              <a:t>Accused engaged in the guilty act (</a:t>
            </a:r>
            <a:r>
              <a:rPr lang="en-US" dirty="0" err="1" smtClean="0"/>
              <a:t>actus</a:t>
            </a:r>
            <a:r>
              <a:rPr lang="en-US" dirty="0" smtClean="0"/>
              <a:t> </a:t>
            </a:r>
            <a:r>
              <a:rPr lang="en-US" dirty="0" err="1" smtClean="0"/>
              <a:t>reus</a:t>
            </a:r>
            <a:r>
              <a:rPr lang="en-US" dirty="0" smtClean="0"/>
              <a:t>)</a:t>
            </a:r>
          </a:p>
          <a:p>
            <a:pPr lvl="1"/>
            <a:r>
              <a:rPr lang="en-US" dirty="0" smtClean="0"/>
              <a:t>Accused had intent to commit the guilty act (</a:t>
            </a:r>
            <a:r>
              <a:rPr lang="en-US" dirty="0" err="1" smtClean="0"/>
              <a:t>mens</a:t>
            </a:r>
            <a:r>
              <a:rPr lang="en-US" dirty="0" smtClean="0"/>
              <a:t> </a:t>
            </a:r>
            <a:r>
              <a:rPr lang="en-US" dirty="0" err="1" smtClean="0"/>
              <a:t>rea</a:t>
            </a:r>
            <a:r>
              <a:rPr lang="en-US" dirty="0" smtClean="0"/>
              <a:t>)</a:t>
            </a:r>
          </a:p>
          <a:p>
            <a:pPr lvl="1"/>
            <a:r>
              <a:rPr lang="en-US" dirty="0" smtClean="0"/>
              <a:t>Both are present at the same time </a:t>
            </a:r>
          </a:p>
          <a:p>
            <a:pPr lvl="1"/>
            <a:r>
              <a:rPr lang="en-US" dirty="0" smtClean="0"/>
              <a:t>The accused actions were the cause of the crime</a:t>
            </a:r>
          </a:p>
          <a:p>
            <a:pPr lvl="1"/>
            <a:r>
              <a:rPr lang="en-US" dirty="0" smtClean="0"/>
              <a:t>Actual harm was caused </a:t>
            </a:r>
          </a:p>
          <a:p>
            <a:pPr lvl="1"/>
            <a:endParaRPr lang="en-US" dirty="0"/>
          </a:p>
        </p:txBody>
      </p:sp>
      <p:sp>
        <p:nvSpPr>
          <p:cNvPr id="4" name="Slide Number Placeholder 3"/>
          <p:cNvSpPr>
            <a:spLocks noGrp="1"/>
          </p:cNvSpPr>
          <p:nvPr>
            <p:ph type="sldNum" sz="quarter" idx="12"/>
          </p:nvPr>
        </p:nvSpPr>
        <p:spPr/>
        <p:txBody>
          <a:bodyPr/>
          <a:lstStyle/>
          <a:p>
            <a:fld id="{1486412B-4AFF-48E0-B681-C452B549684F}" type="slidenum">
              <a:rPr lang="en-US" smtClean="0"/>
              <a:pPr/>
              <a:t>9</a:t>
            </a:fld>
            <a:endParaRPr lang="en-US"/>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1723</TotalTime>
  <Words>1275</Words>
  <Application>Microsoft Office PowerPoint</Application>
  <PresentationFormat>On-screen Show (4:3)</PresentationFormat>
  <Paragraphs>152</Paragraphs>
  <Slides>25</Slides>
  <Notes>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Apex</vt:lpstr>
      <vt:lpstr>Criminal Justice </vt:lpstr>
      <vt:lpstr>Due Process</vt:lpstr>
      <vt:lpstr>Due Process </vt:lpstr>
      <vt:lpstr>Due process </vt:lpstr>
      <vt:lpstr>Substantive Due process  </vt:lpstr>
      <vt:lpstr>Procedural Due Process  </vt:lpstr>
      <vt:lpstr>Civil Law </vt:lpstr>
      <vt:lpstr>Criminal Law </vt:lpstr>
      <vt:lpstr>Crime </vt:lpstr>
      <vt:lpstr>Classification of Crime</vt:lpstr>
      <vt:lpstr>Felonies and Misdemeanors </vt:lpstr>
      <vt:lpstr>Felonies and misdemeanors </vt:lpstr>
      <vt:lpstr>Defenses to crime </vt:lpstr>
      <vt:lpstr>Defenses to crime </vt:lpstr>
      <vt:lpstr>Defenses to crime </vt:lpstr>
      <vt:lpstr>Statute of Limitations </vt:lpstr>
      <vt:lpstr>Inchoate crimes </vt:lpstr>
      <vt:lpstr>Inchoate crime </vt:lpstr>
      <vt:lpstr>Crimes against the Justice system </vt:lpstr>
      <vt:lpstr>History of Criminal Law</vt:lpstr>
      <vt:lpstr>King Hamnurabi</vt:lpstr>
      <vt:lpstr>King Hammurabi </vt:lpstr>
      <vt:lpstr>History of Law  </vt:lpstr>
      <vt:lpstr>History of law  </vt:lpstr>
      <vt:lpstr>Our Law </vt:lpstr>
    </vt:vector>
  </TitlesOfParts>
  <Company>Lincoln School Department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Substantive Law</dc:title>
  <dc:creator>hanleyp</dc:creator>
  <cp:lastModifiedBy>hanleyp</cp:lastModifiedBy>
  <cp:revision>43</cp:revision>
  <dcterms:created xsi:type="dcterms:W3CDTF">2010-11-17T22:09:31Z</dcterms:created>
  <dcterms:modified xsi:type="dcterms:W3CDTF">2014-10-30T20:04:42Z</dcterms:modified>
</cp:coreProperties>
</file>