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2"/>
  </p:handoutMasterIdLst>
  <p:sldIdLst>
    <p:sldId id="257" r:id="rId2"/>
    <p:sldId id="260" r:id="rId3"/>
    <p:sldId id="261" r:id="rId4"/>
    <p:sldId id="256" r:id="rId5"/>
    <p:sldId id="258" r:id="rId6"/>
    <p:sldId id="262" r:id="rId7"/>
    <p:sldId id="266" r:id="rId8"/>
    <p:sldId id="267" r:id="rId9"/>
    <p:sldId id="274" r:id="rId10"/>
    <p:sldId id="276" r:id="rId11"/>
    <p:sldId id="277" r:id="rId12"/>
    <p:sldId id="278" r:id="rId13"/>
    <p:sldId id="280" r:id="rId14"/>
    <p:sldId id="281" r:id="rId15"/>
    <p:sldId id="283" r:id="rId16"/>
    <p:sldId id="284" r:id="rId17"/>
    <p:sldId id="285" r:id="rId18"/>
    <p:sldId id="286" r:id="rId19"/>
    <p:sldId id="288" r:id="rId20"/>
    <p:sldId id="289" r:id="rId21"/>
    <p:sldId id="290" r:id="rId22"/>
    <p:sldId id="291" r:id="rId23"/>
    <p:sldId id="292" r:id="rId24"/>
    <p:sldId id="293" r:id="rId25"/>
    <p:sldId id="294" r:id="rId26"/>
    <p:sldId id="295" r:id="rId27"/>
    <p:sldId id="296" r:id="rId28"/>
    <p:sldId id="298" r:id="rId29"/>
    <p:sldId id="299" r:id="rId30"/>
    <p:sldId id="300" r:id="rId31"/>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F151C752-5118-4377-AB6E-589E8C36E9DA}" type="datetimeFigureOut">
              <a:rPr lang="en-US" smtClean="0"/>
              <a:pPr/>
              <a:t>3/18/2015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7B3ED7C8-2EC9-4887-9A97-11B7E724F10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D419221F-6851-47BE-9A1F-A356F1D759E6}" type="datetimeFigureOut">
              <a:rPr lang="en-US"/>
              <a:pPr>
                <a:defRPr/>
              </a:pPr>
              <a:t>3/18/2015</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6B0E52AB-05B5-49B5-93C3-1E54D0D00D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DFE34EF-D3D2-42F4-A23C-C96D3DD731AA}" type="datetimeFigureOut">
              <a:rPr lang="en-US"/>
              <a:pPr>
                <a:defRPr/>
              </a:pPr>
              <a:t>3/18/2015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4CF0E52-9DEB-4CFD-A22F-1A69CEDD732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9655D5-F3D1-4C27-B25E-35B173DA4AB5}" type="datetimeFigureOut">
              <a:rPr lang="en-US"/>
              <a:pPr>
                <a:defRPr/>
              </a:pPr>
              <a:t>3/18/2015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9AA6335-F3FA-4B83-8F09-F85F0E193D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A501D50-F99B-4BF0-88FE-13E9429E3B44}" type="datetimeFigureOut">
              <a:rPr lang="en-US"/>
              <a:pPr>
                <a:defRPr/>
              </a:pPr>
              <a:t>3/18/2015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F1C5754-6316-4A00-B422-DC2176C495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1E6E88BA-A797-49C5-AC0D-64F530504D9D}" type="datetimeFigureOut">
              <a:rPr lang="en-US"/>
              <a:pPr>
                <a:defRPr/>
              </a:pPr>
              <a:t>3/18/2015</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262BBC33-0333-4ED9-89EB-42256CFE177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FD02836-0421-462E-BAED-99F66EA0B79B}" type="datetimeFigureOut">
              <a:rPr lang="en-US"/>
              <a:pPr>
                <a:defRPr/>
              </a:pPr>
              <a:t>3/18/2015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BA0D007-C3AD-4150-928A-B03AE35F502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82C9538D-D6FA-498B-A4ED-EF54D5A2184F}" type="datetimeFigureOut">
              <a:rPr lang="en-US"/>
              <a:pPr>
                <a:defRPr/>
              </a:pPr>
              <a:t>3/18/2015</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0EB770C2-7603-46CD-8115-FE1E967551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10935B7-AE6D-4B24-9DBC-AF6FAF067C6C}" type="datetimeFigureOut">
              <a:rPr lang="en-US"/>
              <a:pPr>
                <a:defRPr/>
              </a:pPr>
              <a:t>3/18/2015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0F77A4E-312A-451B-8201-594996BBC2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CA1850C2-B8EE-4FF2-A6AB-1F89ACEA1048}" type="datetimeFigureOut">
              <a:rPr lang="en-US"/>
              <a:pPr>
                <a:defRPr/>
              </a:pPr>
              <a:t>3/18/2015</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6E2FED04-4CE3-48A8-8508-AAD86ECA07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2FF71DC-2E81-4E42-8AE2-68F5A2D0683A}" type="datetimeFigureOut">
              <a:rPr lang="en-US"/>
              <a:pPr>
                <a:defRPr/>
              </a:pPr>
              <a:t>3/18/2015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586174A-C558-4AC8-9956-BC2B5903F0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24811F25-79EC-4866-B438-F756FA52FBFC}" type="datetimeFigureOut">
              <a:rPr lang="en-US"/>
              <a:pPr>
                <a:defRPr/>
              </a:pPr>
              <a:t>3/18/2015</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655BDD65-621C-4CEF-816D-393AB8D9EC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0BA847C5-0F69-458E-8671-3FFCF84AFD59}" type="datetimeFigureOut">
              <a:rPr lang="en-US"/>
              <a:pPr>
                <a:defRPr/>
              </a:pPr>
              <a:t>3/18/2015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320B9AF4-9E42-466A-9CE7-82E2CADC6BF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4" r:id="rId1"/>
    <p:sldLayoutId id="2147483683" r:id="rId2"/>
    <p:sldLayoutId id="2147483685" r:id="rId3"/>
    <p:sldLayoutId id="2147483686" r:id="rId4"/>
    <p:sldLayoutId id="2147483687" r:id="rId5"/>
    <p:sldLayoutId id="2147483682" r:id="rId6"/>
    <p:sldLayoutId id="2147483688" r:id="rId7"/>
    <p:sldLayoutId id="2147483681" r:id="rId8"/>
    <p:sldLayoutId id="2147483689" r:id="rId9"/>
    <p:sldLayoutId id="2147483680" r:id="rId10"/>
    <p:sldLayoutId id="2147483679"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Criminal Justice Unit V </a:t>
            </a:r>
            <a:endParaRPr lang="en-US" dirty="0">
              <a:solidFill>
                <a:schemeClr val="tx2">
                  <a:satMod val="200000"/>
                </a:schemeClr>
              </a:solidFill>
            </a:endParaRPr>
          </a:p>
        </p:txBody>
      </p:sp>
      <p:sp>
        <p:nvSpPr>
          <p:cNvPr id="13314" name="TextBox 4"/>
          <p:cNvSpPr txBox="1">
            <a:spLocks noChangeArrowheads="1"/>
          </p:cNvSpPr>
          <p:nvPr/>
        </p:nvSpPr>
        <p:spPr bwMode="auto">
          <a:xfrm>
            <a:off x="1143000" y="2895600"/>
            <a:ext cx="7620000" cy="830263"/>
          </a:xfrm>
          <a:prstGeom prst="rect">
            <a:avLst/>
          </a:prstGeom>
          <a:noFill/>
          <a:ln w="9525">
            <a:noFill/>
            <a:miter lim="800000"/>
            <a:headEnd/>
            <a:tailEnd/>
          </a:ln>
        </p:spPr>
        <p:txBody>
          <a:bodyPr>
            <a:spAutoFit/>
          </a:bodyPr>
          <a:lstStyle/>
          <a:p>
            <a:pPr algn="ctr"/>
            <a:r>
              <a:rPr lang="en-US" sz="4800" b="1" dirty="0" smtClean="0">
                <a:latin typeface="Corbel" pitchFamily="34" charset="0"/>
              </a:rPr>
              <a:t>Trial </a:t>
            </a:r>
            <a:r>
              <a:rPr lang="en-US" sz="4800" b="1" dirty="0">
                <a:latin typeface="Corbel" pitchFamily="34" charset="0"/>
              </a:rPr>
              <a:t>Procedures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Arraignment </a:t>
            </a:r>
            <a:endParaRPr lang="en-US" dirty="0"/>
          </a:p>
        </p:txBody>
      </p:sp>
      <p:sp>
        <p:nvSpPr>
          <p:cNvPr id="4" name="TextBox 3"/>
          <p:cNvSpPr txBox="1"/>
          <p:nvPr/>
        </p:nvSpPr>
        <p:spPr>
          <a:xfrm>
            <a:off x="1219200" y="2743200"/>
            <a:ext cx="7315200" cy="954107"/>
          </a:xfrm>
          <a:prstGeom prst="rect">
            <a:avLst/>
          </a:prstGeom>
          <a:noFill/>
        </p:spPr>
        <p:txBody>
          <a:bodyPr wrap="square" rtlCol="0">
            <a:spAutoFit/>
          </a:bodyPr>
          <a:lstStyle/>
          <a:p>
            <a:r>
              <a:rPr lang="en-US" sz="2800" dirty="0" smtClean="0"/>
              <a:t>The defendant will hear their rights, what they are charged with, and enter a plea </a:t>
            </a:r>
            <a:endParaRPr lang="en-US" sz="2800" dirty="0"/>
          </a:p>
        </p:txBody>
      </p:sp>
      <p:sp>
        <p:nvSpPr>
          <p:cNvPr id="5" name="TextBox 4"/>
          <p:cNvSpPr txBox="1"/>
          <p:nvPr/>
        </p:nvSpPr>
        <p:spPr>
          <a:xfrm>
            <a:off x="1143000" y="4191000"/>
            <a:ext cx="6934200" cy="1815882"/>
          </a:xfrm>
          <a:prstGeom prst="rect">
            <a:avLst/>
          </a:prstGeom>
          <a:noFill/>
        </p:spPr>
        <p:txBody>
          <a:bodyPr wrap="square" rtlCol="0">
            <a:spAutoFit/>
          </a:bodyPr>
          <a:lstStyle/>
          <a:p>
            <a:r>
              <a:rPr lang="en-US" sz="2800" dirty="0" smtClean="0"/>
              <a:t>If the defendant pleads guilty, or </a:t>
            </a:r>
            <a:r>
              <a:rPr lang="en-US" sz="2800" dirty="0" err="1" smtClean="0"/>
              <a:t>nolle</a:t>
            </a:r>
            <a:r>
              <a:rPr lang="en-US" sz="2800" dirty="0" smtClean="0"/>
              <a:t> </a:t>
            </a:r>
            <a:r>
              <a:rPr lang="en-US" sz="2800" dirty="0" err="1" smtClean="0"/>
              <a:t>contendere</a:t>
            </a:r>
            <a:r>
              <a:rPr lang="en-US" sz="2800" dirty="0" smtClean="0"/>
              <a:t> a sentencing date is set, if they plead not guilty a trial date is set at this time bail will be set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 Bargaining </a:t>
            </a:r>
            <a:endParaRPr lang="en-US" dirty="0"/>
          </a:p>
        </p:txBody>
      </p:sp>
      <p:sp>
        <p:nvSpPr>
          <p:cNvPr id="4" name="TextBox 3"/>
          <p:cNvSpPr txBox="1"/>
          <p:nvPr/>
        </p:nvSpPr>
        <p:spPr>
          <a:xfrm>
            <a:off x="914400" y="1676400"/>
            <a:ext cx="7391400" cy="1384995"/>
          </a:xfrm>
          <a:prstGeom prst="rect">
            <a:avLst/>
          </a:prstGeom>
          <a:noFill/>
        </p:spPr>
        <p:txBody>
          <a:bodyPr wrap="square" rtlCol="0">
            <a:spAutoFit/>
          </a:bodyPr>
          <a:lstStyle/>
          <a:p>
            <a:r>
              <a:rPr lang="en-US" sz="2800" dirty="0" smtClean="0"/>
              <a:t>The most important part of the informal criminal justice system 90-95% of all cases are settled this way </a:t>
            </a:r>
            <a:endParaRPr lang="en-US" sz="2800" dirty="0"/>
          </a:p>
        </p:txBody>
      </p:sp>
      <p:sp>
        <p:nvSpPr>
          <p:cNvPr id="5" name="TextBox 4"/>
          <p:cNvSpPr txBox="1"/>
          <p:nvPr/>
        </p:nvSpPr>
        <p:spPr>
          <a:xfrm>
            <a:off x="914400" y="3962400"/>
            <a:ext cx="7543800" cy="1815882"/>
          </a:xfrm>
          <a:prstGeom prst="rect">
            <a:avLst/>
          </a:prstGeom>
          <a:noFill/>
        </p:spPr>
        <p:txBody>
          <a:bodyPr wrap="square" rtlCol="0">
            <a:spAutoFit/>
          </a:bodyPr>
          <a:lstStyle/>
          <a:p>
            <a:r>
              <a:rPr lang="en-US" sz="2800" dirty="0" smtClean="0"/>
              <a:t>This is an agreement between the prosecutor and the defense attorney in exchange for a lighter sentence the defendant enters a guilty plea</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 Bargaining (con) </a:t>
            </a:r>
            <a:endParaRPr lang="en-US" dirty="0"/>
          </a:p>
        </p:txBody>
      </p:sp>
      <p:sp>
        <p:nvSpPr>
          <p:cNvPr id="3" name="TextBox 2"/>
          <p:cNvSpPr txBox="1"/>
          <p:nvPr/>
        </p:nvSpPr>
        <p:spPr>
          <a:xfrm>
            <a:off x="914400" y="1447800"/>
            <a:ext cx="6629400" cy="523220"/>
          </a:xfrm>
          <a:prstGeom prst="rect">
            <a:avLst/>
          </a:prstGeom>
          <a:noFill/>
        </p:spPr>
        <p:txBody>
          <a:bodyPr wrap="square" rtlCol="0">
            <a:spAutoFit/>
          </a:bodyPr>
          <a:lstStyle/>
          <a:p>
            <a:r>
              <a:rPr lang="en-US" sz="2800" dirty="0" smtClean="0"/>
              <a:t>The bargain can: </a:t>
            </a:r>
            <a:endParaRPr lang="en-US" sz="2800" dirty="0"/>
          </a:p>
        </p:txBody>
      </p:sp>
      <p:sp>
        <p:nvSpPr>
          <p:cNvPr id="4" name="TextBox 3"/>
          <p:cNvSpPr txBox="1"/>
          <p:nvPr/>
        </p:nvSpPr>
        <p:spPr>
          <a:xfrm>
            <a:off x="914400" y="1981200"/>
            <a:ext cx="6781800" cy="523220"/>
          </a:xfrm>
          <a:prstGeom prst="rect">
            <a:avLst/>
          </a:prstGeom>
          <a:noFill/>
        </p:spPr>
        <p:txBody>
          <a:bodyPr wrap="square" rtlCol="0">
            <a:spAutoFit/>
          </a:bodyPr>
          <a:lstStyle/>
          <a:p>
            <a:r>
              <a:rPr lang="en-US" sz="2800" dirty="0" smtClean="0"/>
              <a:t>1) Reduced charges </a:t>
            </a:r>
            <a:endParaRPr lang="en-US" sz="2800" dirty="0"/>
          </a:p>
        </p:txBody>
      </p:sp>
      <p:sp>
        <p:nvSpPr>
          <p:cNvPr id="5" name="TextBox 4"/>
          <p:cNvSpPr txBox="1"/>
          <p:nvPr/>
        </p:nvSpPr>
        <p:spPr>
          <a:xfrm>
            <a:off x="914400" y="2438400"/>
            <a:ext cx="6934200" cy="954107"/>
          </a:xfrm>
          <a:prstGeom prst="rect">
            <a:avLst/>
          </a:prstGeom>
          <a:noFill/>
        </p:spPr>
        <p:txBody>
          <a:bodyPr wrap="square" rtlCol="0">
            <a:spAutoFit/>
          </a:bodyPr>
          <a:lstStyle/>
          <a:p>
            <a:r>
              <a:rPr lang="en-US" sz="2800" dirty="0" smtClean="0"/>
              <a:t>2) Reduced the number of counts (if multiple charges are brought)</a:t>
            </a:r>
            <a:endParaRPr lang="en-US" sz="2800" dirty="0"/>
          </a:p>
        </p:txBody>
      </p:sp>
      <p:sp>
        <p:nvSpPr>
          <p:cNvPr id="6" name="TextBox 5"/>
          <p:cNvSpPr txBox="1"/>
          <p:nvPr/>
        </p:nvSpPr>
        <p:spPr>
          <a:xfrm>
            <a:off x="990600" y="3429000"/>
            <a:ext cx="7239000" cy="954107"/>
          </a:xfrm>
          <a:prstGeom prst="rect">
            <a:avLst/>
          </a:prstGeom>
          <a:noFill/>
        </p:spPr>
        <p:txBody>
          <a:bodyPr wrap="square" rtlCol="0">
            <a:spAutoFit/>
          </a:bodyPr>
          <a:lstStyle/>
          <a:p>
            <a:r>
              <a:rPr lang="en-US" sz="2800" dirty="0" smtClean="0"/>
              <a:t>3) Prosecutor may recommend a lighter sentence (probation)</a:t>
            </a:r>
            <a:endParaRPr lang="en-US" sz="2800" dirty="0"/>
          </a:p>
        </p:txBody>
      </p:sp>
      <p:sp>
        <p:nvSpPr>
          <p:cNvPr id="7" name="TextBox 6"/>
          <p:cNvSpPr txBox="1"/>
          <p:nvPr/>
        </p:nvSpPr>
        <p:spPr>
          <a:xfrm>
            <a:off x="914400" y="4495800"/>
            <a:ext cx="7543800" cy="954107"/>
          </a:xfrm>
          <a:prstGeom prst="rect">
            <a:avLst/>
          </a:prstGeom>
          <a:noFill/>
        </p:spPr>
        <p:txBody>
          <a:bodyPr wrap="square" rtlCol="0">
            <a:spAutoFit/>
          </a:bodyPr>
          <a:lstStyle/>
          <a:p>
            <a:r>
              <a:rPr lang="en-US" sz="2800" dirty="0" smtClean="0"/>
              <a:t>4) Change the charge to a more sociably acceptable one (child molestation to assault)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Trial </a:t>
            </a:r>
            <a:endParaRPr lang="en-US" dirty="0"/>
          </a:p>
        </p:txBody>
      </p:sp>
      <p:sp>
        <p:nvSpPr>
          <p:cNvPr id="3" name="Content Placeholder 2"/>
          <p:cNvSpPr>
            <a:spLocks noGrp="1"/>
          </p:cNvSpPr>
          <p:nvPr>
            <p:ph idx="1"/>
          </p:nvPr>
        </p:nvSpPr>
        <p:spPr/>
        <p:txBody>
          <a:bodyPr/>
          <a:lstStyle/>
          <a:p>
            <a:r>
              <a:rPr lang="en-US" dirty="0" smtClean="0"/>
              <a:t>Adjudication: the determination of guilt or innocence </a:t>
            </a:r>
          </a:p>
          <a:p>
            <a:r>
              <a:rPr lang="en-US" dirty="0" smtClean="0"/>
              <a:t>This is an adversarial process each side is pitted against the other to prove which is correct it’s the defense against the prosecutor and the judge is the ref</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trial </a:t>
            </a:r>
            <a:endParaRPr lang="en-US" dirty="0"/>
          </a:p>
        </p:txBody>
      </p:sp>
      <p:sp>
        <p:nvSpPr>
          <p:cNvPr id="3" name="Content Placeholder 2"/>
          <p:cNvSpPr>
            <a:spLocks noGrp="1"/>
          </p:cNvSpPr>
          <p:nvPr>
            <p:ph idx="1"/>
          </p:nvPr>
        </p:nvSpPr>
        <p:spPr/>
        <p:txBody>
          <a:bodyPr/>
          <a:lstStyle/>
          <a:p>
            <a:r>
              <a:rPr lang="en-US" dirty="0" smtClean="0"/>
              <a:t>The right to be competent at trial </a:t>
            </a:r>
          </a:p>
          <a:p>
            <a:pPr lvl="1"/>
            <a:r>
              <a:rPr lang="en-US" dirty="0" smtClean="0"/>
              <a:t>The defendant must be considered mentally competent to understand the nature and extent of the legal proceedings</a:t>
            </a:r>
          </a:p>
          <a:p>
            <a:pPr lvl="1"/>
            <a:r>
              <a:rPr lang="en-US" dirty="0" smtClean="0"/>
              <a:t>If the defendant is declared mentally incompetent they must delay the trial until such time as they are capable of participating in their own defense</a:t>
            </a:r>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trial </a:t>
            </a:r>
            <a:endParaRPr lang="en-US" dirty="0"/>
          </a:p>
        </p:txBody>
      </p:sp>
      <p:sp>
        <p:nvSpPr>
          <p:cNvPr id="3" name="Content Placeholder 2"/>
          <p:cNvSpPr>
            <a:spLocks noGrp="1"/>
          </p:cNvSpPr>
          <p:nvPr>
            <p:ph idx="1"/>
          </p:nvPr>
        </p:nvSpPr>
        <p:spPr/>
        <p:txBody>
          <a:bodyPr/>
          <a:lstStyle/>
          <a:p>
            <a:r>
              <a:rPr lang="en-US" dirty="0" smtClean="0"/>
              <a:t>The right to confront witnesses </a:t>
            </a:r>
          </a:p>
          <a:p>
            <a:pPr lvl="1"/>
            <a:r>
              <a:rPr lang="en-US" dirty="0" smtClean="0"/>
              <a:t>Confrontation clause gives the accused the ability to cross-examine witness against them </a:t>
            </a:r>
          </a:p>
          <a:p>
            <a:pPr lvl="1"/>
            <a:r>
              <a:rPr lang="en-US" dirty="0" smtClean="0"/>
              <a:t>They can shed doubt about the witness statements</a:t>
            </a:r>
          </a:p>
          <a:p>
            <a:pPr lvl="1"/>
            <a:r>
              <a:rPr lang="en-US" dirty="0" smtClean="0"/>
              <a:t>In the supreme court case Maryland v Craig the court ruled that child abuse victims could give testimony via video </a:t>
            </a:r>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a trial </a:t>
            </a:r>
            <a:endParaRPr lang="en-US" dirty="0"/>
          </a:p>
        </p:txBody>
      </p:sp>
      <p:sp>
        <p:nvSpPr>
          <p:cNvPr id="3" name="Content Placeholder 2"/>
          <p:cNvSpPr>
            <a:spLocks noGrp="1"/>
          </p:cNvSpPr>
          <p:nvPr>
            <p:ph idx="1"/>
          </p:nvPr>
        </p:nvSpPr>
        <p:spPr/>
        <p:txBody>
          <a:bodyPr/>
          <a:lstStyle/>
          <a:p>
            <a:r>
              <a:rPr lang="en-US" dirty="0" smtClean="0"/>
              <a:t>Right to a jury trial</a:t>
            </a:r>
          </a:p>
          <a:p>
            <a:pPr lvl="1"/>
            <a:r>
              <a:rPr lang="en-US" dirty="0" smtClean="0"/>
              <a:t>The defendant can choose between a jury trial and a bench trial</a:t>
            </a:r>
          </a:p>
          <a:p>
            <a:pPr lvl="1"/>
            <a:r>
              <a:rPr lang="en-US" dirty="0" smtClean="0"/>
              <a:t>In the supreme court case Baldwin v New York the court ruled that a person is entitled to a jury trial if they face 6 months or more sentence</a:t>
            </a:r>
          </a:p>
          <a:p>
            <a:pPr lvl="1"/>
            <a:r>
              <a:rPr lang="en-US" dirty="0" smtClean="0"/>
              <a:t>Less than 6 months a bench trial, more than six months a option between jury or bench trial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a Trial </a:t>
            </a:r>
            <a:endParaRPr lang="en-US" dirty="0"/>
          </a:p>
        </p:txBody>
      </p:sp>
      <p:sp>
        <p:nvSpPr>
          <p:cNvPr id="3" name="Content Placeholder 2"/>
          <p:cNvSpPr>
            <a:spLocks noGrp="1"/>
          </p:cNvSpPr>
          <p:nvPr>
            <p:ph idx="1"/>
          </p:nvPr>
        </p:nvSpPr>
        <p:spPr/>
        <p:txBody>
          <a:bodyPr/>
          <a:lstStyle/>
          <a:p>
            <a:r>
              <a:rPr lang="en-US" dirty="0" smtClean="0"/>
              <a:t>Jury size</a:t>
            </a:r>
          </a:p>
          <a:p>
            <a:pPr lvl="1"/>
            <a:r>
              <a:rPr lang="en-US" dirty="0" smtClean="0"/>
              <a:t>The traditional size of a jury is 12 (petit jury)</a:t>
            </a:r>
          </a:p>
          <a:p>
            <a:pPr lvl="1"/>
            <a:r>
              <a:rPr lang="en-US" dirty="0" smtClean="0"/>
              <a:t>The Supreme court ruled in Williams v Florida that a six person jury in a criminal trial does not deprive a person of their constitutional right to a trial by jury. </a:t>
            </a:r>
          </a:p>
          <a:p>
            <a:pPr lvl="1"/>
            <a:r>
              <a:rPr lang="en-US" dirty="0" smtClean="0"/>
              <a:t>Several states use a 6 person jury for felonies but none us it for capital cases</a:t>
            </a:r>
          </a:p>
          <a:p>
            <a:pPr lv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a trial </a:t>
            </a:r>
            <a:endParaRPr lang="en-US" dirty="0"/>
          </a:p>
        </p:txBody>
      </p:sp>
      <p:sp>
        <p:nvSpPr>
          <p:cNvPr id="3" name="Content Placeholder 2"/>
          <p:cNvSpPr>
            <a:spLocks noGrp="1"/>
          </p:cNvSpPr>
          <p:nvPr>
            <p:ph idx="1"/>
          </p:nvPr>
        </p:nvSpPr>
        <p:spPr/>
        <p:txBody>
          <a:bodyPr/>
          <a:lstStyle/>
          <a:p>
            <a:r>
              <a:rPr lang="en-US" dirty="0" smtClean="0"/>
              <a:t>Right to counsel</a:t>
            </a:r>
          </a:p>
          <a:p>
            <a:pPr lvl="1"/>
            <a:r>
              <a:rPr lang="en-US" dirty="0" smtClean="0"/>
              <a:t>Any time a person faces loss of liberty they are entitled to counsel</a:t>
            </a:r>
          </a:p>
          <a:p>
            <a:pPr lvl="1"/>
            <a:r>
              <a:rPr lang="en-US" dirty="0" smtClean="0"/>
              <a:t>Supreme court case Gideon v Wainwright  the court ruled that indigent defendants in all states must be given counsel, to deny them is a violation of due process</a:t>
            </a:r>
          </a:p>
          <a:p>
            <a:pPr lvl="1"/>
            <a:r>
              <a:rPr lang="en-US" dirty="0" smtClean="0"/>
              <a:t>The Supreme court further ruled that no person can lose liberty no matter how small the charge unless they are afforded counsel </a:t>
            </a:r>
            <a:r>
              <a:rPr lang="en-US" dirty="0" err="1" smtClean="0"/>
              <a:t>Argersinger</a:t>
            </a:r>
            <a:r>
              <a:rPr lang="en-US" dirty="0" smtClean="0"/>
              <a:t> v Shelton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a trial</a:t>
            </a:r>
            <a:endParaRPr lang="en-US" dirty="0"/>
          </a:p>
        </p:txBody>
      </p:sp>
      <p:sp>
        <p:nvSpPr>
          <p:cNvPr id="3" name="Content Placeholder 2"/>
          <p:cNvSpPr>
            <a:spLocks noGrp="1"/>
          </p:cNvSpPr>
          <p:nvPr>
            <p:ph idx="1"/>
          </p:nvPr>
        </p:nvSpPr>
        <p:spPr/>
        <p:txBody>
          <a:bodyPr/>
          <a:lstStyle/>
          <a:p>
            <a:r>
              <a:rPr lang="en-US" dirty="0" smtClean="0"/>
              <a:t>The right to self representation </a:t>
            </a:r>
          </a:p>
          <a:p>
            <a:pPr lvl="1"/>
            <a:r>
              <a:rPr lang="en-US" dirty="0" smtClean="0"/>
              <a:t>Pro se is the right people have to defend them selves in criminal court</a:t>
            </a:r>
          </a:p>
          <a:p>
            <a:pPr lvl="1"/>
            <a:r>
              <a:rPr lang="en-US" dirty="0" smtClean="0"/>
              <a:t> </a:t>
            </a:r>
            <a:r>
              <a:rPr lang="en-US" dirty="0" err="1" smtClean="0"/>
              <a:t>Faretta</a:t>
            </a:r>
            <a:r>
              <a:rPr lang="en-US" dirty="0" smtClean="0"/>
              <a:t> v California: </a:t>
            </a:r>
            <a:r>
              <a:rPr lang="en-US" dirty="0" err="1" smtClean="0"/>
              <a:t>Faretta</a:t>
            </a:r>
            <a:r>
              <a:rPr lang="en-US" dirty="0" smtClean="0"/>
              <a:t> was denied his opportunity to defend himself, he was tried and found guilty.  He appealed to the supreme court and they ruled in his favor, but stipulated that he has to be competent to defend him self this would be revealed in the defendants ability to properly waive his right to counsel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JURISDICTION </a:t>
            </a:r>
            <a:endParaRPr lang="en-US" dirty="0">
              <a:solidFill>
                <a:schemeClr val="tx2">
                  <a:satMod val="200000"/>
                </a:schemeClr>
              </a:solidFill>
            </a:endParaRPr>
          </a:p>
        </p:txBody>
      </p:sp>
      <p:sp>
        <p:nvSpPr>
          <p:cNvPr id="14338" name="TextBox 2"/>
          <p:cNvSpPr txBox="1">
            <a:spLocks noChangeArrowheads="1"/>
          </p:cNvSpPr>
          <p:nvPr/>
        </p:nvSpPr>
        <p:spPr bwMode="auto">
          <a:xfrm>
            <a:off x="914400" y="1371600"/>
            <a:ext cx="7315200" cy="954088"/>
          </a:xfrm>
          <a:prstGeom prst="rect">
            <a:avLst/>
          </a:prstGeom>
          <a:noFill/>
          <a:ln w="9525">
            <a:noFill/>
            <a:miter lim="800000"/>
            <a:headEnd/>
            <a:tailEnd/>
          </a:ln>
        </p:spPr>
        <p:txBody>
          <a:bodyPr>
            <a:spAutoFit/>
          </a:bodyPr>
          <a:lstStyle/>
          <a:p>
            <a:r>
              <a:rPr lang="en-US" sz="2800" dirty="0" smtClean="0">
                <a:latin typeface="Corbel" pitchFamily="34" charset="0"/>
              </a:rPr>
              <a:t>the </a:t>
            </a:r>
            <a:r>
              <a:rPr lang="en-US" sz="2800" dirty="0">
                <a:latin typeface="Corbel" pitchFamily="34" charset="0"/>
              </a:rPr>
              <a:t>power and authority of a court to hear a case and render a decision </a:t>
            </a:r>
          </a:p>
        </p:txBody>
      </p:sp>
      <p:sp>
        <p:nvSpPr>
          <p:cNvPr id="5" name="TextBox 4"/>
          <p:cNvSpPr txBox="1">
            <a:spLocks noChangeArrowheads="1"/>
          </p:cNvSpPr>
          <p:nvPr/>
        </p:nvSpPr>
        <p:spPr bwMode="auto">
          <a:xfrm>
            <a:off x="914400" y="3352800"/>
            <a:ext cx="7086600" cy="954107"/>
          </a:xfrm>
          <a:prstGeom prst="rect">
            <a:avLst/>
          </a:prstGeom>
          <a:noFill/>
          <a:ln w="9525">
            <a:noFill/>
            <a:miter lim="800000"/>
            <a:headEnd/>
            <a:tailEnd/>
          </a:ln>
        </p:spPr>
        <p:txBody>
          <a:bodyPr>
            <a:spAutoFit/>
          </a:bodyPr>
          <a:lstStyle/>
          <a:p>
            <a:r>
              <a:rPr lang="en-US" sz="2800" b="1" dirty="0">
                <a:latin typeface="Corbel" pitchFamily="34" charset="0"/>
              </a:rPr>
              <a:t>Appellate Jurisdiction: </a:t>
            </a:r>
            <a:r>
              <a:rPr lang="en-US" sz="2800" dirty="0">
                <a:latin typeface="Corbel" pitchFamily="34" charset="0"/>
              </a:rPr>
              <a:t>can only hear a case after the case has been heard for the first </a:t>
            </a:r>
            <a:r>
              <a:rPr lang="en-US" sz="2800" dirty="0" smtClean="0">
                <a:latin typeface="Corbel" pitchFamily="34" charset="0"/>
              </a:rPr>
              <a:t>time</a:t>
            </a:r>
            <a:endParaRPr lang="en-US" sz="2800" dirty="0">
              <a:latin typeface="Corbel" pitchFamily="34" charset="0"/>
            </a:endParaRPr>
          </a:p>
        </p:txBody>
      </p:sp>
      <p:sp>
        <p:nvSpPr>
          <p:cNvPr id="6" name="TextBox 5"/>
          <p:cNvSpPr txBox="1">
            <a:spLocks noChangeArrowheads="1"/>
          </p:cNvSpPr>
          <p:nvPr/>
        </p:nvSpPr>
        <p:spPr bwMode="auto">
          <a:xfrm>
            <a:off x="838200" y="2362200"/>
            <a:ext cx="6400800" cy="1815882"/>
          </a:xfrm>
          <a:prstGeom prst="rect">
            <a:avLst/>
          </a:prstGeom>
          <a:noFill/>
          <a:ln w="9525">
            <a:noFill/>
            <a:miter lim="800000"/>
            <a:headEnd/>
            <a:tailEnd/>
          </a:ln>
        </p:spPr>
        <p:txBody>
          <a:bodyPr>
            <a:spAutoFit/>
          </a:bodyPr>
          <a:lstStyle/>
          <a:p>
            <a:r>
              <a:rPr lang="en-US" sz="2800" b="1" dirty="0">
                <a:latin typeface="Corbel" pitchFamily="34" charset="0"/>
              </a:rPr>
              <a:t>Original Jurisdiction: </a:t>
            </a:r>
            <a:r>
              <a:rPr lang="en-US" sz="2800" dirty="0">
                <a:latin typeface="Corbel" pitchFamily="34" charset="0"/>
              </a:rPr>
              <a:t>court has the authority to hear a case for the first </a:t>
            </a:r>
            <a:r>
              <a:rPr lang="en-US" sz="2800" dirty="0" smtClean="0">
                <a:latin typeface="Corbel" pitchFamily="34" charset="0"/>
              </a:rPr>
              <a:t>time</a:t>
            </a:r>
          </a:p>
          <a:p>
            <a:endParaRPr lang="en-US" sz="2800" dirty="0" smtClean="0">
              <a:latin typeface="Corbel" pitchFamily="34" charset="0"/>
            </a:endParaRPr>
          </a:p>
          <a:p>
            <a:r>
              <a:rPr lang="en-US" sz="2800" dirty="0" smtClean="0">
                <a:latin typeface="Corbel" pitchFamily="34" charset="0"/>
              </a:rPr>
              <a:t>  </a:t>
            </a:r>
            <a:endParaRPr lang="en-US" sz="2800" dirty="0">
              <a:latin typeface="Corbel" pitchFamily="34" charset="0"/>
            </a:endParaRPr>
          </a:p>
        </p:txBody>
      </p:sp>
      <p:sp>
        <p:nvSpPr>
          <p:cNvPr id="7" name="TextBox 6"/>
          <p:cNvSpPr txBox="1">
            <a:spLocks noChangeArrowheads="1"/>
          </p:cNvSpPr>
          <p:nvPr/>
        </p:nvSpPr>
        <p:spPr bwMode="auto">
          <a:xfrm>
            <a:off x="990600" y="5257800"/>
            <a:ext cx="6705600" cy="954107"/>
          </a:xfrm>
          <a:prstGeom prst="rect">
            <a:avLst/>
          </a:prstGeom>
          <a:noFill/>
          <a:ln w="9525">
            <a:noFill/>
            <a:miter lim="800000"/>
            <a:headEnd/>
            <a:tailEnd/>
          </a:ln>
        </p:spPr>
        <p:txBody>
          <a:bodyPr>
            <a:spAutoFit/>
          </a:bodyPr>
          <a:lstStyle/>
          <a:p>
            <a:r>
              <a:rPr lang="en-US" sz="2800" b="1" dirty="0">
                <a:latin typeface="Corbel" pitchFamily="34" charset="0"/>
              </a:rPr>
              <a:t>Discretionary Jurisdiction</a:t>
            </a:r>
            <a:r>
              <a:rPr lang="en-US" sz="2800" b="1" dirty="0" smtClean="0">
                <a:latin typeface="Corbel" pitchFamily="34" charset="0"/>
              </a:rPr>
              <a:t>:</a:t>
            </a:r>
            <a:r>
              <a:rPr lang="en-US" sz="2800" dirty="0" smtClean="0">
                <a:latin typeface="Corbel" pitchFamily="34" charset="0"/>
              </a:rPr>
              <a:t> </a:t>
            </a:r>
            <a:r>
              <a:rPr lang="en-US" sz="2800" dirty="0">
                <a:latin typeface="Corbel" pitchFamily="34" charset="0"/>
              </a:rPr>
              <a:t>court has the ability to decide which case they will </a:t>
            </a:r>
            <a:r>
              <a:rPr lang="en-US" sz="2800" dirty="0" smtClean="0">
                <a:latin typeface="Corbel" pitchFamily="34" charset="0"/>
              </a:rPr>
              <a:t>hear</a:t>
            </a:r>
            <a:endParaRPr lang="en-US" sz="2800"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4)">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rights during a trial </a:t>
            </a:r>
            <a:endParaRPr lang="en-US" dirty="0"/>
          </a:p>
        </p:txBody>
      </p:sp>
      <p:sp>
        <p:nvSpPr>
          <p:cNvPr id="3" name="Content Placeholder 2"/>
          <p:cNvSpPr>
            <a:spLocks noGrp="1"/>
          </p:cNvSpPr>
          <p:nvPr>
            <p:ph idx="1"/>
          </p:nvPr>
        </p:nvSpPr>
        <p:spPr/>
        <p:txBody>
          <a:bodyPr/>
          <a:lstStyle/>
          <a:p>
            <a:r>
              <a:rPr lang="en-US" dirty="0" smtClean="0"/>
              <a:t>Right to a speedy trial </a:t>
            </a:r>
          </a:p>
          <a:p>
            <a:pPr lvl="1"/>
            <a:r>
              <a:rPr lang="en-US" dirty="0" smtClean="0"/>
              <a:t>The federal speedy trial act of 1974 established the following limits </a:t>
            </a:r>
          </a:p>
          <a:p>
            <a:pPr lvl="2"/>
            <a:r>
              <a:rPr lang="en-US" dirty="0" smtClean="0"/>
              <a:t>And indictment or information must be filed within 30 days of the time of arrest </a:t>
            </a:r>
          </a:p>
          <a:p>
            <a:pPr lvl="2"/>
            <a:r>
              <a:rPr lang="en-US" dirty="0" smtClean="0"/>
              <a:t>The arraignment must be held within 10 days of the time of the indictment or information </a:t>
            </a:r>
          </a:p>
          <a:p>
            <a:pPr lvl="2"/>
            <a:r>
              <a:rPr lang="en-US" dirty="0" smtClean="0"/>
              <a:t>The trial must be held within 60 days of the arraignment</a:t>
            </a:r>
          </a:p>
          <a:p>
            <a:pPr lvl="2"/>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Press Coverage </a:t>
            </a:r>
            <a:endParaRPr lang="en-US" dirty="0"/>
          </a:p>
        </p:txBody>
      </p:sp>
      <p:sp>
        <p:nvSpPr>
          <p:cNvPr id="3" name="Content Placeholder 2"/>
          <p:cNvSpPr>
            <a:spLocks noGrp="1"/>
          </p:cNvSpPr>
          <p:nvPr>
            <p:ph idx="1"/>
          </p:nvPr>
        </p:nvSpPr>
        <p:spPr/>
        <p:txBody>
          <a:bodyPr/>
          <a:lstStyle/>
          <a:p>
            <a:r>
              <a:rPr lang="en-US" dirty="0" smtClean="0"/>
              <a:t>6</a:t>
            </a:r>
            <a:r>
              <a:rPr lang="en-US" baseline="30000" dirty="0" smtClean="0"/>
              <a:t>th</a:t>
            </a:r>
            <a:r>
              <a:rPr lang="en-US" dirty="0" smtClean="0"/>
              <a:t> amendment guarantees us the right to a public trial </a:t>
            </a:r>
          </a:p>
          <a:p>
            <a:r>
              <a:rPr lang="en-US" dirty="0" smtClean="0"/>
              <a:t>The public is allowed to attend all trials except ones involving minors </a:t>
            </a:r>
          </a:p>
          <a:p>
            <a:r>
              <a:rPr lang="en-US" dirty="0" smtClean="0"/>
              <a:t>Some states allow cameras and the trial to be aired on television (O.J. and Casey Anthony) </a:t>
            </a:r>
          </a:p>
          <a:p>
            <a:r>
              <a:rPr lang="en-US" dirty="0" smtClean="0"/>
              <a:t>Supreme court has ruled in Nebraska Press Association v Stuart that a judge cannot enforce a gag order on the press reporting events of a trial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Trial Process </a:t>
            </a:r>
            <a:endParaRPr lang="en-US" dirty="0"/>
          </a:p>
        </p:txBody>
      </p:sp>
      <p:sp>
        <p:nvSpPr>
          <p:cNvPr id="3" name="Content Placeholder 2"/>
          <p:cNvSpPr>
            <a:spLocks noGrp="1"/>
          </p:cNvSpPr>
          <p:nvPr>
            <p:ph idx="1"/>
          </p:nvPr>
        </p:nvSpPr>
        <p:spPr/>
        <p:txBody>
          <a:bodyPr/>
          <a:lstStyle/>
          <a:p>
            <a:r>
              <a:rPr lang="en-US" dirty="0" smtClean="0"/>
              <a:t>Jury selection: Pools of prospective jury candidates are summoned to court.  This makes up the venire </a:t>
            </a:r>
          </a:p>
          <a:p>
            <a:r>
              <a:rPr lang="en-US" dirty="0" smtClean="0"/>
              <a:t>This pool must be made up of a cross-section of the community </a:t>
            </a:r>
          </a:p>
          <a:p>
            <a:r>
              <a:rPr lang="en-US" dirty="0" smtClean="0"/>
              <a:t>The list of names can come from: voter registration, drivers licenses, tax payers</a:t>
            </a:r>
          </a:p>
          <a:p>
            <a:r>
              <a:rPr lang="en-US" dirty="0" smtClean="0"/>
              <a:t>You can be excluded because of: felony conviction, declared insane, it you are a public official, doctor, attorneys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 Process 	</a:t>
            </a:r>
            <a:endParaRPr lang="en-US" dirty="0"/>
          </a:p>
        </p:txBody>
      </p:sp>
      <p:sp>
        <p:nvSpPr>
          <p:cNvPr id="3" name="Content Placeholder 2"/>
          <p:cNvSpPr>
            <a:spLocks noGrp="1"/>
          </p:cNvSpPr>
          <p:nvPr>
            <p:ph idx="1"/>
          </p:nvPr>
        </p:nvSpPr>
        <p:spPr/>
        <p:txBody>
          <a:bodyPr/>
          <a:lstStyle/>
          <a:p>
            <a:r>
              <a:rPr lang="en-US" dirty="0" smtClean="0"/>
              <a:t>Jury selection: </a:t>
            </a:r>
          </a:p>
          <a:p>
            <a:r>
              <a:rPr lang="en-US" dirty="0" smtClean="0"/>
              <a:t>Once the pool is selected the </a:t>
            </a:r>
            <a:r>
              <a:rPr lang="en-US" dirty="0" err="1" smtClean="0"/>
              <a:t>voir</a:t>
            </a:r>
            <a:r>
              <a:rPr lang="en-US" dirty="0" smtClean="0"/>
              <a:t> dire process begins</a:t>
            </a:r>
          </a:p>
          <a:p>
            <a:r>
              <a:rPr lang="en-US" dirty="0" smtClean="0"/>
              <a:t>Jury candidates are questioned by both sides to see if they are biased</a:t>
            </a:r>
          </a:p>
          <a:p>
            <a:r>
              <a:rPr lang="en-US" dirty="0" smtClean="0"/>
              <a:t>If an attorney feels the juror is bias they can be removed with a challenge for cause</a:t>
            </a:r>
          </a:p>
          <a:p>
            <a:r>
              <a:rPr lang="en-US" dirty="0" smtClean="0"/>
              <a:t>Both sides also have a limited number of peremptory challenges where they don’t have to state why they are being removed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 Process </a:t>
            </a:r>
            <a:endParaRPr lang="en-US" dirty="0"/>
          </a:p>
        </p:txBody>
      </p:sp>
      <p:sp>
        <p:nvSpPr>
          <p:cNvPr id="3" name="Content Placeholder 2"/>
          <p:cNvSpPr>
            <a:spLocks noGrp="1"/>
          </p:cNvSpPr>
          <p:nvPr>
            <p:ph idx="1"/>
          </p:nvPr>
        </p:nvSpPr>
        <p:spPr/>
        <p:txBody>
          <a:bodyPr/>
          <a:lstStyle/>
          <a:p>
            <a:r>
              <a:rPr lang="en-US" dirty="0" smtClean="0"/>
              <a:t>Opening statements </a:t>
            </a:r>
          </a:p>
          <a:p>
            <a:pPr lvl="1"/>
            <a:r>
              <a:rPr lang="en-US" dirty="0" smtClean="0"/>
              <a:t>This introduces the judge and the jury to the criminal charges, outlines the facts, and describes how the attorney plans to win their case through the presentment of evidence </a:t>
            </a:r>
          </a:p>
          <a:p>
            <a:pPr lvl="1"/>
            <a:r>
              <a:rPr lang="en-US" dirty="0" smtClean="0"/>
              <a:t>The prosecution goes first, then the defense gives  their opening statements </a:t>
            </a:r>
          </a:p>
          <a:p>
            <a:pPr lvl="1"/>
            <a:r>
              <a:rPr lang="en-US" dirty="0" smtClean="0"/>
              <a:t>Opening statements are rarely used in bench trials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 Process </a:t>
            </a:r>
            <a:endParaRPr lang="en-US" dirty="0"/>
          </a:p>
        </p:txBody>
      </p:sp>
      <p:sp>
        <p:nvSpPr>
          <p:cNvPr id="3" name="Content Placeholder 2"/>
          <p:cNvSpPr>
            <a:spLocks noGrp="1"/>
          </p:cNvSpPr>
          <p:nvPr>
            <p:ph idx="1"/>
          </p:nvPr>
        </p:nvSpPr>
        <p:spPr/>
        <p:txBody>
          <a:bodyPr/>
          <a:lstStyle/>
          <a:p>
            <a:r>
              <a:rPr lang="en-US" dirty="0" smtClean="0"/>
              <a:t>Presentment of evidence</a:t>
            </a:r>
          </a:p>
          <a:p>
            <a:pPr lvl="1"/>
            <a:r>
              <a:rPr lang="en-US" dirty="0" smtClean="0"/>
              <a:t>The prosecutor will present their evidence first </a:t>
            </a:r>
          </a:p>
          <a:p>
            <a:pPr lvl="1"/>
            <a:r>
              <a:rPr lang="en-US" dirty="0" smtClean="0"/>
              <a:t>The questioning of the prosecutions own witness is called direct examination</a:t>
            </a:r>
          </a:p>
          <a:p>
            <a:pPr lvl="1"/>
            <a:r>
              <a:rPr lang="en-US" dirty="0" smtClean="0"/>
              <a:t>After the prosecution finishes with a witness the defense can then cross examine that witness  </a:t>
            </a:r>
          </a:p>
          <a:p>
            <a:pPr lvl="1"/>
            <a:r>
              <a:rPr lang="en-US" dirty="0" smtClean="0"/>
              <a:t>Both sides follow this format until all witness have testified </a:t>
            </a:r>
          </a:p>
          <a:p>
            <a:pPr lvl="1"/>
            <a:r>
              <a:rPr lang="en-US" dirty="0" smtClean="0"/>
              <a:t>Some times an expert in a field gives testimony, this is called an expert witness </a:t>
            </a:r>
          </a:p>
          <a:p>
            <a:pPr lv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evidence </a:t>
            </a:r>
            <a:endParaRPr lang="en-US" dirty="0"/>
          </a:p>
        </p:txBody>
      </p:sp>
      <p:sp>
        <p:nvSpPr>
          <p:cNvPr id="3" name="Content Placeholder 2"/>
          <p:cNvSpPr>
            <a:spLocks noGrp="1"/>
          </p:cNvSpPr>
          <p:nvPr>
            <p:ph idx="1"/>
          </p:nvPr>
        </p:nvSpPr>
        <p:spPr/>
        <p:txBody>
          <a:bodyPr>
            <a:normAutofit/>
          </a:bodyPr>
          <a:lstStyle/>
          <a:p>
            <a:r>
              <a:rPr lang="en-US" dirty="0" smtClean="0"/>
              <a:t>Real Evidence: a weapon or a photograph produced for inspection (physical evidence)</a:t>
            </a:r>
          </a:p>
          <a:p>
            <a:r>
              <a:rPr lang="en-US" dirty="0" smtClean="0"/>
              <a:t>Circumstantial evidence: indirect evidence which a fact may be inferred</a:t>
            </a:r>
          </a:p>
          <a:p>
            <a:r>
              <a:rPr lang="en-US" dirty="0" smtClean="0"/>
              <a:t>Testimonial evidence: this is a witness statement</a:t>
            </a:r>
          </a:p>
          <a:p>
            <a:r>
              <a:rPr lang="en-US" dirty="0" smtClean="0"/>
              <a:t>Documentary evidence: writings, reports, records, fingerprints and DNA profiling </a:t>
            </a: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Directed Verdict </a:t>
            </a:r>
            <a:endParaRPr lang="en-US" dirty="0"/>
          </a:p>
        </p:txBody>
      </p:sp>
      <p:sp>
        <p:nvSpPr>
          <p:cNvPr id="3" name="Content Placeholder 2"/>
          <p:cNvSpPr>
            <a:spLocks noGrp="1"/>
          </p:cNvSpPr>
          <p:nvPr>
            <p:ph idx="1"/>
          </p:nvPr>
        </p:nvSpPr>
        <p:spPr/>
        <p:txBody>
          <a:bodyPr/>
          <a:lstStyle/>
          <a:p>
            <a:r>
              <a:rPr lang="en-US" dirty="0" smtClean="0"/>
              <a:t>When the prosecution has presented all of the governments evidence they rest.</a:t>
            </a:r>
          </a:p>
          <a:p>
            <a:r>
              <a:rPr lang="en-US" dirty="0" smtClean="0"/>
              <a:t>The defense attorney may enter a motion for a directed verdict if they feel the prosecution has not proven their case </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arguments </a:t>
            </a:r>
            <a:endParaRPr lang="en-US" dirty="0"/>
          </a:p>
        </p:txBody>
      </p:sp>
      <p:sp>
        <p:nvSpPr>
          <p:cNvPr id="3" name="Content Placeholder 2"/>
          <p:cNvSpPr>
            <a:spLocks noGrp="1"/>
          </p:cNvSpPr>
          <p:nvPr>
            <p:ph idx="1"/>
          </p:nvPr>
        </p:nvSpPr>
        <p:spPr/>
        <p:txBody>
          <a:bodyPr/>
          <a:lstStyle/>
          <a:p>
            <a:r>
              <a:rPr lang="en-US" dirty="0" smtClean="0"/>
              <a:t>The attorneys use closing arguments to review the facts and evidence in a manner favorable to them</a:t>
            </a:r>
          </a:p>
          <a:p>
            <a:r>
              <a:rPr lang="en-US" dirty="0" smtClean="0"/>
              <a:t>The defense goes first followed by  the prosecution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Jury Instructions </a:t>
            </a:r>
            <a:endParaRPr lang="en-US" dirty="0"/>
          </a:p>
        </p:txBody>
      </p:sp>
      <p:sp>
        <p:nvSpPr>
          <p:cNvPr id="3" name="Content Placeholder 2"/>
          <p:cNvSpPr>
            <a:spLocks noGrp="1"/>
          </p:cNvSpPr>
          <p:nvPr>
            <p:ph idx="1"/>
          </p:nvPr>
        </p:nvSpPr>
        <p:spPr/>
        <p:txBody>
          <a:bodyPr/>
          <a:lstStyle/>
          <a:p>
            <a:r>
              <a:rPr lang="en-US" dirty="0" smtClean="0"/>
              <a:t>The judge will explain the law that is to be applied to the facts </a:t>
            </a:r>
          </a:p>
          <a:p>
            <a:r>
              <a:rPr lang="en-US" dirty="0" smtClean="0"/>
              <a:t>Once charged the jury deliberates, then they return a verdict </a:t>
            </a:r>
          </a:p>
          <a:p>
            <a:r>
              <a:rPr lang="en-US" dirty="0" smtClean="0"/>
              <a:t>Juries are always sequestered during deliberation </a:t>
            </a:r>
          </a:p>
          <a:p>
            <a:r>
              <a:rPr lang="en-US" dirty="0" smtClean="0"/>
              <a:t>The verdict is always guilty or not guilty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Jurisdiction (con)</a:t>
            </a:r>
            <a:endParaRPr lang="en-US" dirty="0">
              <a:solidFill>
                <a:schemeClr val="tx2">
                  <a:satMod val="200000"/>
                </a:schemeClr>
              </a:solidFill>
            </a:endParaRPr>
          </a:p>
        </p:txBody>
      </p:sp>
      <p:sp>
        <p:nvSpPr>
          <p:cNvPr id="3" name="TextBox 2"/>
          <p:cNvSpPr txBox="1">
            <a:spLocks noChangeArrowheads="1"/>
          </p:cNvSpPr>
          <p:nvPr/>
        </p:nvSpPr>
        <p:spPr bwMode="auto">
          <a:xfrm>
            <a:off x="1447800" y="3810000"/>
            <a:ext cx="7010400" cy="954088"/>
          </a:xfrm>
          <a:prstGeom prst="rect">
            <a:avLst/>
          </a:prstGeom>
          <a:noFill/>
          <a:ln w="9525">
            <a:noFill/>
            <a:miter lim="800000"/>
            <a:headEnd/>
            <a:tailEnd/>
          </a:ln>
        </p:spPr>
        <p:txBody>
          <a:bodyPr>
            <a:spAutoFit/>
          </a:bodyPr>
          <a:lstStyle/>
          <a:p>
            <a:r>
              <a:rPr lang="en-US" sz="2800" b="1">
                <a:latin typeface="Corbel" pitchFamily="34" charset="0"/>
              </a:rPr>
              <a:t>General Jurisdiction: </a:t>
            </a:r>
            <a:r>
              <a:rPr lang="en-US" sz="2800">
                <a:latin typeface="Corbel" pitchFamily="34" charset="0"/>
              </a:rPr>
              <a:t>Superior court, hears felonies and civil over $1000 </a:t>
            </a:r>
          </a:p>
        </p:txBody>
      </p:sp>
      <p:sp>
        <p:nvSpPr>
          <p:cNvPr id="15363" name="TextBox 3"/>
          <p:cNvSpPr txBox="1">
            <a:spLocks noChangeArrowheads="1"/>
          </p:cNvSpPr>
          <p:nvPr/>
        </p:nvSpPr>
        <p:spPr bwMode="auto">
          <a:xfrm>
            <a:off x="1447800" y="1371600"/>
            <a:ext cx="5867400" cy="954107"/>
          </a:xfrm>
          <a:prstGeom prst="rect">
            <a:avLst/>
          </a:prstGeom>
          <a:noFill/>
          <a:ln w="9525">
            <a:noFill/>
            <a:miter lim="800000"/>
            <a:headEnd/>
            <a:tailEnd/>
          </a:ln>
        </p:spPr>
        <p:txBody>
          <a:bodyPr>
            <a:spAutoFit/>
          </a:bodyPr>
          <a:lstStyle/>
          <a:p>
            <a:r>
              <a:rPr lang="en-US" sz="2800" b="1" dirty="0">
                <a:latin typeface="Corbel" pitchFamily="34" charset="0"/>
              </a:rPr>
              <a:t>Limited jurisdiction: </a:t>
            </a:r>
            <a:r>
              <a:rPr lang="en-US" sz="2800" dirty="0">
                <a:latin typeface="Corbel" pitchFamily="34" charset="0"/>
              </a:rPr>
              <a:t>lower court, hears </a:t>
            </a:r>
            <a:r>
              <a:rPr lang="en-US" sz="2800" dirty="0" smtClean="0">
                <a:latin typeface="Corbel" pitchFamily="34" charset="0"/>
              </a:rPr>
              <a:t>misdemeanors</a:t>
            </a:r>
            <a:endParaRPr lang="en-US" sz="2800"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Jury						</a:t>
            </a:r>
            <a:endParaRPr lang="en-US" dirty="0"/>
          </a:p>
        </p:txBody>
      </p:sp>
      <p:sp>
        <p:nvSpPr>
          <p:cNvPr id="3" name="Content Placeholder 2"/>
          <p:cNvSpPr>
            <a:spLocks noGrp="1"/>
          </p:cNvSpPr>
          <p:nvPr>
            <p:ph idx="1"/>
          </p:nvPr>
        </p:nvSpPr>
        <p:spPr/>
        <p:txBody>
          <a:bodyPr/>
          <a:lstStyle/>
          <a:p>
            <a:r>
              <a:rPr lang="en-US" dirty="0" smtClean="0"/>
              <a:t>Jury nullification is when a  jury refuses to render a verdict according to the law </a:t>
            </a:r>
          </a:p>
          <a:p>
            <a:r>
              <a:rPr lang="en-US" dirty="0" smtClean="0"/>
              <a:t>If a verdict cannot be reached we have a mistrial (hung jury) the prosecution then decides if they want to try the case again with a new jury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Dual Court System </a:t>
            </a:r>
            <a:endParaRPr lang="en-US" dirty="0">
              <a:solidFill>
                <a:schemeClr val="tx2">
                  <a:satMod val="200000"/>
                </a:schemeClr>
              </a:solidFill>
            </a:endParaRPr>
          </a:p>
        </p:txBody>
      </p:sp>
      <p:sp>
        <p:nvSpPr>
          <p:cNvPr id="16386" name="TextBox 4"/>
          <p:cNvSpPr txBox="1">
            <a:spLocks noChangeArrowheads="1"/>
          </p:cNvSpPr>
          <p:nvPr/>
        </p:nvSpPr>
        <p:spPr bwMode="auto">
          <a:xfrm>
            <a:off x="838200" y="1600200"/>
            <a:ext cx="7467600" cy="954088"/>
          </a:xfrm>
          <a:prstGeom prst="rect">
            <a:avLst/>
          </a:prstGeom>
          <a:noFill/>
          <a:ln w="9525">
            <a:noFill/>
            <a:miter lim="800000"/>
            <a:headEnd/>
            <a:tailEnd/>
          </a:ln>
        </p:spPr>
        <p:txBody>
          <a:bodyPr>
            <a:spAutoFit/>
          </a:bodyPr>
          <a:lstStyle/>
          <a:p>
            <a:r>
              <a:rPr lang="en-US" sz="2800" b="1">
                <a:latin typeface="Corbel" pitchFamily="34" charset="0"/>
              </a:rPr>
              <a:t>Two parts of the dual court system </a:t>
            </a:r>
          </a:p>
          <a:p>
            <a:r>
              <a:rPr lang="en-US" sz="2800">
                <a:latin typeface="Corbel" pitchFamily="34" charset="0"/>
              </a:rPr>
              <a:t>1 Federal and 50 State courts </a:t>
            </a:r>
          </a:p>
        </p:txBody>
      </p:sp>
      <p:sp>
        <p:nvSpPr>
          <p:cNvPr id="6" name="TextBox 5"/>
          <p:cNvSpPr txBox="1">
            <a:spLocks noChangeArrowheads="1"/>
          </p:cNvSpPr>
          <p:nvPr/>
        </p:nvSpPr>
        <p:spPr bwMode="auto">
          <a:xfrm>
            <a:off x="838200" y="2819400"/>
            <a:ext cx="7543800" cy="1816100"/>
          </a:xfrm>
          <a:prstGeom prst="rect">
            <a:avLst/>
          </a:prstGeom>
          <a:noFill/>
          <a:ln w="9525">
            <a:noFill/>
            <a:miter lim="800000"/>
            <a:headEnd/>
            <a:tailEnd/>
          </a:ln>
        </p:spPr>
        <p:txBody>
          <a:bodyPr>
            <a:spAutoFit/>
          </a:bodyPr>
          <a:lstStyle/>
          <a:p>
            <a:r>
              <a:rPr lang="en-US" sz="2800">
                <a:latin typeface="Corbel" pitchFamily="34" charset="0"/>
              </a:rPr>
              <a:t>Federal courts: all matters federal, disputes between citizens of different states, any dispute that involves more than one state, Patent, Copyright, Admiralty, Bankruptcy, Treaties  </a:t>
            </a:r>
          </a:p>
        </p:txBody>
      </p:sp>
      <p:sp>
        <p:nvSpPr>
          <p:cNvPr id="7" name="TextBox 6"/>
          <p:cNvSpPr txBox="1">
            <a:spLocks noChangeArrowheads="1"/>
          </p:cNvSpPr>
          <p:nvPr/>
        </p:nvSpPr>
        <p:spPr bwMode="auto">
          <a:xfrm>
            <a:off x="990600" y="5334000"/>
            <a:ext cx="7391400" cy="954088"/>
          </a:xfrm>
          <a:prstGeom prst="rect">
            <a:avLst/>
          </a:prstGeom>
          <a:noFill/>
          <a:ln w="9525">
            <a:noFill/>
            <a:miter lim="800000"/>
            <a:headEnd/>
            <a:tailEnd/>
          </a:ln>
        </p:spPr>
        <p:txBody>
          <a:bodyPr>
            <a:spAutoFit/>
          </a:bodyPr>
          <a:lstStyle/>
          <a:p>
            <a:r>
              <a:rPr lang="en-US" sz="2800">
                <a:latin typeface="Corbel" pitchFamily="34" charset="0"/>
              </a:rPr>
              <a:t>State: all matters that fall within that state, states have the right of self-determination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Tiered Court System </a:t>
            </a:r>
            <a:endParaRPr lang="en-US" dirty="0">
              <a:solidFill>
                <a:schemeClr val="tx2">
                  <a:satMod val="200000"/>
                </a:schemeClr>
              </a:solidFill>
            </a:endParaRPr>
          </a:p>
        </p:txBody>
      </p:sp>
      <p:sp>
        <p:nvSpPr>
          <p:cNvPr id="4" name="TextBox 3"/>
          <p:cNvSpPr txBox="1">
            <a:spLocks noChangeArrowheads="1"/>
          </p:cNvSpPr>
          <p:nvPr/>
        </p:nvSpPr>
        <p:spPr bwMode="auto">
          <a:xfrm>
            <a:off x="1066800" y="2895600"/>
            <a:ext cx="6248400" cy="2678113"/>
          </a:xfrm>
          <a:prstGeom prst="rect">
            <a:avLst/>
          </a:prstGeom>
          <a:noFill/>
          <a:ln w="9525">
            <a:noFill/>
            <a:miter lim="800000"/>
            <a:headEnd/>
            <a:tailEnd/>
          </a:ln>
        </p:spPr>
        <p:txBody>
          <a:bodyPr>
            <a:spAutoFit/>
          </a:bodyPr>
          <a:lstStyle/>
          <a:p>
            <a:pPr algn="ctr"/>
            <a:endParaRPr lang="en-US" sz="2800">
              <a:latin typeface="Corbel" pitchFamily="34" charset="0"/>
            </a:endParaRPr>
          </a:p>
          <a:p>
            <a:pPr algn="ctr"/>
            <a:r>
              <a:rPr lang="en-US" sz="2800">
                <a:latin typeface="Corbel" pitchFamily="34" charset="0"/>
              </a:rPr>
              <a:t>Supreme Court</a:t>
            </a:r>
          </a:p>
          <a:p>
            <a:pPr algn="ctr"/>
            <a:endParaRPr lang="en-US" sz="2800">
              <a:latin typeface="Corbel" pitchFamily="34" charset="0"/>
            </a:endParaRPr>
          </a:p>
          <a:p>
            <a:pPr algn="ctr"/>
            <a:r>
              <a:rPr lang="en-US" sz="2800">
                <a:latin typeface="Corbel" pitchFamily="34" charset="0"/>
              </a:rPr>
              <a:t>Appellate  Court </a:t>
            </a:r>
          </a:p>
          <a:p>
            <a:pPr algn="ctr"/>
            <a:endParaRPr lang="en-US" sz="2800">
              <a:latin typeface="Corbel" pitchFamily="34" charset="0"/>
            </a:endParaRPr>
          </a:p>
          <a:p>
            <a:pPr algn="ctr"/>
            <a:r>
              <a:rPr lang="en-US" sz="2800">
                <a:latin typeface="Corbel" pitchFamily="34" charset="0"/>
              </a:rPr>
              <a:t>Trial Court: District Courts </a:t>
            </a:r>
          </a:p>
        </p:txBody>
      </p:sp>
      <p:sp>
        <p:nvSpPr>
          <p:cNvPr id="17411" name="TextBox 4"/>
          <p:cNvSpPr txBox="1">
            <a:spLocks noChangeArrowheads="1"/>
          </p:cNvSpPr>
          <p:nvPr/>
        </p:nvSpPr>
        <p:spPr bwMode="auto">
          <a:xfrm>
            <a:off x="990600" y="1524000"/>
            <a:ext cx="7391400" cy="1384300"/>
          </a:xfrm>
          <a:prstGeom prst="rect">
            <a:avLst/>
          </a:prstGeom>
          <a:noFill/>
          <a:ln w="9525">
            <a:noFill/>
            <a:miter lim="800000"/>
            <a:headEnd/>
            <a:tailEnd/>
          </a:ln>
        </p:spPr>
        <p:txBody>
          <a:bodyPr>
            <a:spAutoFit/>
          </a:bodyPr>
          <a:lstStyle/>
          <a:p>
            <a:r>
              <a:rPr lang="en-US" sz="2800">
                <a:latin typeface="Corbel" pitchFamily="34" charset="0"/>
              </a:rPr>
              <a:t>All states and federal courts have a tiered system made up of  at least a  lower court, appellate court and supreme court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Federal Supreme Court</a:t>
            </a:r>
            <a:endParaRPr lang="en-US" dirty="0">
              <a:solidFill>
                <a:schemeClr val="tx2">
                  <a:satMod val="200000"/>
                </a:schemeClr>
              </a:solidFill>
            </a:endParaRPr>
          </a:p>
        </p:txBody>
      </p:sp>
      <p:sp>
        <p:nvSpPr>
          <p:cNvPr id="20482" name="TextBox 2"/>
          <p:cNvSpPr txBox="1">
            <a:spLocks noChangeArrowheads="1"/>
          </p:cNvSpPr>
          <p:nvPr/>
        </p:nvSpPr>
        <p:spPr bwMode="auto">
          <a:xfrm>
            <a:off x="1143000" y="1295400"/>
            <a:ext cx="7010400" cy="523220"/>
          </a:xfrm>
          <a:prstGeom prst="rect">
            <a:avLst/>
          </a:prstGeom>
          <a:noFill/>
          <a:ln w="9525">
            <a:noFill/>
            <a:miter lim="800000"/>
            <a:headEnd/>
            <a:tailEnd/>
          </a:ln>
        </p:spPr>
        <p:txBody>
          <a:bodyPr>
            <a:spAutoFit/>
          </a:bodyPr>
          <a:lstStyle/>
          <a:p>
            <a:r>
              <a:rPr lang="en-US" sz="2800" dirty="0" smtClean="0">
                <a:latin typeface="Corbel" pitchFamily="34" charset="0"/>
              </a:rPr>
              <a:t>has </a:t>
            </a:r>
            <a:r>
              <a:rPr lang="en-US" sz="2800" dirty="0">
                <a:latin typeface="Corbel" pitchFamily="34" charset="0"/>
              </a:rPr>
              <a:t>discretionary and appellate jurisdiction </a:t>
            </a:r>
          </a:p>
        </p:txBody>
      </p:sp>
      <p:sp>
        <p:nvSpPr>
          <p:cNvPr id="4" name="TextBox 3"/>
          <p:cNvSpPr txBox="1">
            <a:spLocks noChangeArrowheads="1"/>
          </p:cNvSpPr>
          <p:nvPr/>
        </p:nvSpPr>
        <p:spPr bwMode="auto">
          <a:xfrm>
            <a:off x="1219200" y="1905000"/>
            <a:ext cx="6553200" cy="954088"/>
          </a:xfrm>
          <a:prstGeom prst="rect">
            <a:avLst/>
          </a:prstGeom>
          <a:noFill/>
          <a:ln w="9525">
            <a:noFill/>
            <a:miter lim="800000"/>
            <a:headEnd/>
            <a:tailEnd/>
          </a:ln>
        </p:spPr>
        <p:txBody>
          <a:bodyPr>
            <a:spAutoFit/>
          </a:bodyPr>
          <a:lstStyle/>
          <a:p>
            <a:r>
              <a:rPr lang="en-US" sz="2800" dirty="0">
                <a:latin typeface="Corbel" pitchFamily="34" charset="0"/>
              </a:rPr>
              <a:t>Made up of 8 associate judges and one chief justice for a total of 9</a:t>
            </a:r>
          </a:p>
        </p:txBody>
      </p:sp>
      <p:sp>
        <p:nvSpPr>
          <p:cNvPr id="5" name="TextBox 4"/>
          <p:cNvSpPr txBox="1">
            <a:spLocks noChangeArrowheads="1"/>
          </p:cNvSpPr>
          <p:nvPr/>
        </p:nvSpPr>
        <p:spPr bwMode="auto">
          <a:xfrm>
            <a:off x="1219200" y="2971800"/>
            <a:ext cx="5638800" cy="954088"/>
          </a:xfrm>
          <a:prstGeom prst="rect">
            <a:avLst/>
          </a:prstGeom>
          <a:noFill/>
          <a:ln w="9525">
            <a:noFill/>
            <a:miter lim="800000"/>
            <a:headEnd/>
            <a:tailEnd/>
          </a:ln>
        </p:spPr>
        <p:txBody>
          <a:bodyPr>
            <a:spAutoFit/>
          </a:bodyPr>
          <a:lstStyle/>
          <a:p>
            <a:r>
              <a:rPr lang="en-US" sz="2800" dirty="0">
                <a:latin typeface="Corbel" pitchFamily="34" charset="0"/>
              </a:rPr>
              <a:t>Justices are appointed for life by the president with approval of senate</a:t>
            </a:r>
          </a:p>
        </p:txBody>
      </p:sp>
      <p:sp>
        <p:nvSpPr>
          <p:cNvPr id="6" name="TextBox 5"/>
          <p:cNvSpPr txBox="1">
            <a:spLocks noChangeArrowheads="1"/>
          </p:cNvSpPr>
          <p:nvPr/>
        </p:nvSpPr>
        <p:spPr bwMode="auto">
          <a:xfrm>
            <a:off x="1066800" y="4114800"/>
            <a:ext cx="7010400" cy="2246769"/>
          </a:xfrm>
          <a:prstGeom prst="rect">
            <a:avLst/>
          </a:prstGeom>
          <a:noFill/>
          <a:ln w="9525">
            <a:noFill/>
            <a:miter lim="800000"/>
            <a:headEnd/>
            <a:tailEnd/>
          </a:ln>
        </p:spPr>
        <p:txBody>
          <a:bodyPr>
            <a:spAutoFit/>
          </a:bodyPr>
          <a:lstStyle/>
          <a:p>
            <a:r>
              <a:rPr lang="en-US" sz="2800" dirty="0">
                <a:latin typeface="Corbel" pitchFamily="34" charset="0"/>
              </a:rPr>
              <a:t>To have a case heard the lower court must issue a writ of certiorari the court can choose which cases it </a:t>
            </a:r>
            <a:r>
              <a:rPr lang="en-US" sz="2800" dirty="0" smtClean="0">
                <a:latin typeface="Corbel" pitchFamily="34" charset="0"/>
              </a:rPr>
              <a:t>hears</a:t>
            </a:r>
          </a:p>
          <a:p>
            <a:r>
              <a:rPr lang="en-US" sz="2800" dirty="0" smtClean="0">
                <a:latin typeface="Corbel" pitchFamily="34" charset="0"/>
              </a:rPr>
              <a:t>They determine if what they are hearing follows the constitution </a:t>
            </a:r>
            <a:endParaRPr lang="en-US" sz="2800" dirty="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Bail </a:t>
            </a:r>
            <a:endParaRPr lang="en-US" dirty="0">
              <a:solidFill>
                <a:schemeClr val="tx2">
                  <a:satMod val="200000"/>
                </a:schemeClr>
              </a:solidFill>
            </a:endParaRPr>
          </a:p>
        </p:txBody>
      </p:sp>
      <p:sp>
        <p:nvSpPr>
          <p:cNvPr id="23554" name="TextBox 2"/>
          <p:cNvSpPr txBox="1">
            <a:spLocks noChangeArrowheads="1"/>
          </p:cNvSpPr>
          <p:nvPr/>
        </p:nvSpPr>
        <p:spPr bwMode="auto">
          <a:xfrm>
            <a:off x="1219200" y="1447800"/>
            <a:ext cx="6324600" cy="954088"/>
          </a:xfrm>
          <a:prstGeom prst="rect">
            <a:avLst/>
          </a:prstGeom>
          <a:noFill/>
          <a:ln w="9525">
            <a:noFill/>
            <a:miter lim="800000"/>
            <a:headEnd/>
            <a:tailEnd/>
          </a:ln>
        </p:spPr>
        <p:txBody>
          <a:bodyPr>
            <a:spAutoFit/>
          </a:bodyPr>
          <a:lstStyle/>
          <a:p>
            <a:r>
              <a:rPr lang="en-US" sz="2800">
                <a:latin typeface="Corbel" pitchFamily="34" charset="0"/>
              </a:rPr>
              <a:t>Monetary amount required for pretrial release, set by a judge </a:t>
            </a:r>
          </a:p>
        </p:txBody>
      </p:sp>
      <p:sp>
        <p:nvSpPr>
          <p:cNvPr id="4" name="TextBox 3"/>
          <p:cNvSpPr txBox="1">
            <a:spLocks noChangeArrowheads="1"/>
          </p:cNvSpPr>
          <p:nvPr/>
        </p:nvSpPr>
        <p:spPr bwMode="auto">
          <a:xfrm>
            <a:off x="1066800" y="2743200"/>
            <a:ext cx="6400800" cy="954088"/>
          </a:xfrm>
          <a:prstGeom prst="rect">
            <a:avLst/>
          </a:prstGeom>
          <a:noFill/>
          <a:ln w="9525">
            <a:noFill/>
            <a:miter lim="800000"/>
            <a:headEnd/>
            <a:tailEnd/>
          </a:ln>
        </p:spPr>
        <p:txBody>
          <a:bodyPr>
            <a:spAutoFit/>
          </a:bodyPr>
          <a:lstStyle/>
          <a:p>
            <a:r>
              <a:rPr lang="en-US" sz="2800">
                <a:latin typeface="Corbel" pitchFamily="34" charset="0"/>
              </a:rPr>
              <a:t>If the defendant does not make their court dates they lose the money </a:t>
            </a:r>
          </a:p>
        </p:txBody>
      </p:sp>
      <p:sp>
        <p:nvSpPr>
          <p:cNvPr id="23556" name="TextBox 4"/>
          <p:cNvSpPr txBox="1">
            <a:spLocks noChangeArrowheads="1"/>
          </p:cNvSpPr>
          <p:nvPr/>
        </p:nvSpPr>
        <p:spPr bwMode="auto">
          <a:xfrm>
            <a:off x="990600" y="3733800"/>
            <a:ext cx="7086600" cy="954088"/>
          </a:xfrm>
          <a:prstGeom prst="rect">
            <a:avLst/>
          </a:prstGeom>
          <a:noFill/>
          <a:ln w="9525">
            <a:noFill/>
            <a:miter lim="800000"/>
            <a:headEnd/>
            <a:tailEnd/>
          </a:ln>
        </p:spPr>
        <p:txBody>
          <a:bodyPr>
            <a:spAutoFit/>
          </a:bodyPr>
          <a:lstStyle/>
          <a:p>
            <a:r>
              <a:rPr lang="en-US" sz="2800">
                <a:latin typeface="Corbel" pitchFamily="34" charset="0"/>
              </a:rPr>
              <a:t>Bail is mentioned in the 8</a:t>
            </a:r>
            <a:r>
              <a:rPr lang="en-US" sz="2800" baseline="30000">
                <a:latin typeface="Corbel" pitchFamily="34" charset="0"/>
              </a:rPr>
              <a:t>th</a:t>
            </a:r>
            <a:r>
              <a:rPr lang="en-US" sz="2800">
                <a:latin typeface="Corbel" pitchFamily="34" charset="0"/>
              </a:rPr>
              <a:t> amendment, stating it should not be excessive </a:t>
            </a:r>
          </a:p>
        </p:txBody>
      </p:sp>
      <p:sp>
        <p:nvSpPr>
          <p:cNvPr id="23557" name="TextBox 5"/>
          <p:cNvSpPr txBox="1">
            <a:spLocks noChangeArrowheads="1"/>
          </p:cNvSpPr>
          <p:nvPr/>
        </p:nvSpPr>
        <p:spPr bwMode="auto">
          <a:xfrm>
            <a:off x="914400" y="5257800"/>
            <a:ext cx="7467600" cy="523875"/>
          </a:xfrm>
          <a:prstGeom prst="rect">
            <a:avLst/>
          </a:prstGeom>
          <a:noFill/>
          <a:ln w="9525">
            <a:noFill/>
            <a:miter lim="800000"/>
            <a:headEnd/>
            <a:tailEnd/>
          </a:ln>
        </p:spPr>
        <p:txBody>
          <a:bodyPr>
            <a:spAutoFit/>
          </a:bodyPr>
          <a:lstStyle/>
          <a:p>
            <a:endParaRPr lang="en-US" sz="2800">
              <a:latin typeface="Corbe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algn="ctr" fontAlgn="auto">
              <a:spcAft>
                <a:spcPts val="0"/>
              </a:spcAft>
              <a:defRPr/>
            </a:pPr>
            <a:r>
              <a:rPr lang="en-US" dirty="0" smtClean="0">
                <a:solidFill>
                  <a:schemeClr val="tx2">
                    <a:satMod val="200000"/>
                  </a:schemeClr>
                </a:solidFill>
              </a:rPr>
              <a:t>Bail (con)</a:t>
            </a:r>
            <a:endParaRPr lang="en-US" dirty="0">
              <a:solidFill>
                <a:schemeClr val="tx2">
                  <a:satMod val="200000"/>
                </a:schemeClr>
              </a:solidFill>
            </a:endParaRPr>
          </a:p>
        </p:txBody>
      </p:sp>
      <p:sp>
        <p:nvSpPr>
          <p:cNvPr id="24578" name="TextBox 2"/>
          <p:cNvSpPr txBox="1">
            <a:spLocks noChangeArrowheads="1"/>
          </p:cNvSpPr>
          <p:nvPr/>
        </p:nvSpPr>
        <p:spPr bwMode="auto">
          <a:xfrm>
            <a:off x="838200" y="1447800"/>
            <a:ext cx="7467600" cy="954088"/>
          </a:xfrm>
          <a:prstGeom prst="rect">
            <a:avLst/>
          </a:prstGeom>
          <a:noFill/>
          <a:ln w="9525">
            <a:noFill/>
            <a:miter lim="800000"/>
            <a:headEnd/>
            <a:tailEnd/>
          </a:ln>
        </p:spPr>
        <p:txBody>
          <a:bodyPr>
            <a:spAutoFit/>
          </a:bodyPr>
          <a:lstStyle/>
          <a:p>
            <a:r>
              <a:rPr lang="en-US" sz="2800">
                <a:latin typeface="Corbel" pitchFamily="34" charset="0"/>
              </a:rPr>
              <a:t>The more serious the crime the </a:t>
            </a:r>
            <a:r>
              <a:rPr lang="en-US" sz="2800" smtClean="0">
                <a:latin typeface="Corbel" pitchFamily="34" charset="0"/>
              </a:rPr>
              <a:t>less </a:t>
            </a:r>
            <a:r>
              <a:rPr lang="en-US" sz="2800">
                <a:latin typeface="Corbel" pitchFamily="34" charset="0"/>
              </a:rPr>
              <a:t>likely you are to be released on bail </a:t>
            </a:r>
          </a:p>
        </p:txBody>
      </p:sp>
      <p:sp>
        <p:nvSpPr>
          <p:cNvPr id="5" name="TextBox 4"/>
          <p:cNvSpPr txBox="1">
            <a:spLocks noChangeArrowheads="1"/>
          </p:cNvSpPr>
          <p:nvPr/>
        </p:nvSpPr>
        <p:spPr bwMode="auto">
          <a:xfrm>
            <a:off x="838200" y="2438400"/>
            <a:ext cx="7162800" cy="954088"/>
          </a:xfrm>
          <a:prstGeom prst="rect">
            <a:avLst/>
          </a:prstGeom>
          <a:noFill/>
          <a:ln w="9525">
            <a:noFill/>
            <a:miter lim="800000"/>
            <a:headEnd/>
            <a:tailEnd/>
          </a:ln>
        </p:spPr>
        <p:txBody>
          <a:bodyPr>
            <a:spAutoFit/>
          </a:bodyPr>
          <a:lstStyle/>
          <a:p>
            <a:r>
              <a:rPr lang="en-US" sz="2800">
                <a:latin typeface="Corbel" pitchFamily="34" charset="0"/>
              </a:rPr>
              <a:t>Judges will look at: the crime, flight risk, danger to society , prior criminal activity  </a:t>
            </a:r>
          </a:p>
        </p:txBody>
      </p:sp>
      <p:pic>
        <p:nvPicPr>
          <p:cNvPr id="24580" name="Picture 5" descr="puppy.gif"/>
          <p:cNvPicPr>
            <a:picLocks noChangeAspect="1"/>
          </p:cNvPicPr>
          <p:nvPr/>
        </p:nvPicPr>
        <p:blipFill>
          <a:blip r:embed="rId2" cstate="print"/>
          <a:srcRect/>
          <a:stretch>
            <a:fillRect/>
          </a:stretch>
        </p:blipFill>
        <p:spPr bwMode="auto">
          <a:xfrm>
            <a:off x="2667000" y="3429000"/>
            <a:ext cx="4419600" cy="3429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p:cNvSpPr>
          <p:nvPr>
            <p:ph type="title"/>
          </p:nvPr>
        </p:nvSpPr>
        <p:spPr bwMode="auto">
          <a:xfrm>
            <a:off x="914400" y="512763"/>
            <a:ext cx="7772400" cy="914400"/>
          </a:xfrm>
          <a:noFill/>
        </p:spPr>
        <p:txBody>
          <a:bodyPr wrap="square" lIns="91440" tIns="45720" rIns="91440" bIns="45720" numCol="1" anchorCtr="0" compatLnSpc="1">
            <a:prstTxWarp prst="textNoShape">
              <a:avLst/>
            </a:prstTxWarp>
          </a:bodyPr>
          <a:lstStyle/>
          <a:p>
            <a:r>
              <a:rPr lang="en-US" smtClean="0"/>
              <a:t>Charging the defendant </a:t>
            </a:r>
          </a:p>
        </p:txBody>
      </p:sp>
      <p:sp>
        <p:nvSpPr>
          <p:cNvPr id="38917" name="Text Box 5"/>
          <p:cNvSpPr txBox="1">
            <a:spLocks noChangeArrowheads="1"/>
          </p:cNvSpPr>
          <p:nvPr/>
        </p:nvSpPr>
        <p:spPr bwMode="auto">
          <a:xfrm>
            <a:off x="1143000" y="1905000"/>
            <a:ext cx="7696200" cy="6124754"/>
          </a:xfrm>
          <a:prstGeom prst="rect">
            <a:avLst/>
          </a:prstGeom>
          <a:noFill/>
          <a:ln w="9525">
            <a:noFill/>
            <a:miter lim="800000"/>
            <a:headEnd/>
            <a:tailEnd/>
          </a:ln>
          <a:effectLst/>
        </p:spPr>
        <p:txBody>
          <a:bodyPr>
            <a:spAutoFit/>
          </a:bodyPr>
          <a:lstStyle/>
          <a:p>
            <a:pPr>
              <a:spcBef>
                <a:spcPct val="50000"/>
              </a:spcBef>
            </a:pPr>
            <a:r>
              <a:rPr lang="en-US" sz="2800" dirty="0"/>
              <a:t>Indictment: handed down by a grand jury, states that there is enough evidence to go to trial </a:t>
            </a:r>
            <a:r>
              <a:rPr lang="en-US" sz="7200" dirty="0"/>
              <a:t>NEVER GUILT OR </a:t>
            </a:r>
            <a:r>
              <a:rPr lang="en-US" sz="7200" dirty="0" smtClean="0"/>
              <a:t>INNOCENCE</a:t>
            </a:r>
          </a:p>
          <a:p>
            <a:pPr>
              <a:spcBef>
                <a:spcPct val="50000"/>
              </a:spcBef>
            </a:pPr>
            <a:r>
              <a:rPr lang="en-US" sz="2800" dirty="0" smtClean="0"/>
              <a:t>Preliminary Hearing: alternative to grand jury</a:t>
            </a:r>
          </a:p>
          <a:p>
            <a:pPr>
              <a:spcBef>
                <a:spcPct val="50000"/>
              </a:spcBef>
            </a:pPr>
            <a:endParaRPr lang="en-US" sz="2800" dirty="0" smtClean="0"/>
          </a:p>
          <a:p>
            <a:pPr>
              <a:spcBef>
                <a:spcPct val="50000"/>
              </a:spcBef>
            </a:pPr>
            <a:r>
              <a:rPr lang="en-US" sz="7200" dirty="0" smtClean="0"/>
              <a:t> </a:t>
            </a:r>
            <a:endParaRPr lang="en-US" sz="7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390</TotalTime>
  <Words>1550</Words>
  <Application>Microsoft Office PowerPoint</Application>
  <PresentationFormat>On-screen Show (4:3)</PresentationFormat>
  <Paragraphs>142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Metro</vt:lpstr>
      <vt:lpstr>Criminal Justice Unit V </vt:lpstr>
      <vt:lpstr>JURISDICTION </vt:lpstr>
      <vt:lpstr>Jurisdiction (con)</vt:lpstr>
      <vt:lpstr>Dual Court System </vt:lpstr>
      <vt:lpstr>Tiered Court System </vt:lpstr>
      <vt:lpstr>Federal Supreme Court</vt:lpstr>
      <vt:lpstr>Bail </vt:lpstr>
      <vt:lpstr>Bail (con)</vt:lpstr>
      <vt:lpstr>Charging the defendant </vt:lpstr>
      <vt:lpstr>Arraignment </vt:lpstr>
      <vt:lpstr>Plea Bargaining </vt:lpstr>
      <vt:lpstr>Plea Bargaining (con) </vt:lpstr>
      <vt:lpstr>Criminal Trial </vt:lpstr>
      <vt:lpstr>Legal rights during trial </vt:lpstr>
      <vt:lpstr>Legal rights during trial </vt:lpstr>
      <vt:lpstr>Legal rights during a trial </vt:lpstr>
      <vt:lpstr>Legal Rights During a Trial </vt:lpstr>
      <vt:lpstr>Legal rights during a trial </vt:lpstr>
      <vt:lpstr>Legal rights during a trial</vt:lpstr>
      <vt:lpstr>Legal rights during a trial </vt:lpstr>
      <vt:lpstr>Right to Press Coverage </vt:lpstr>
      <vt:lpstr>The Trial Process </vt:lpstr>
      <vt:lpstr>Trial Process  </vt:lpstr>
      <vt:lpstr>Trial Process </vt:lpstr>
      <vt:lpstr>Trial Process </vt:lpstr>
      <vt:lpstr>Types of evidence </vt:lpstr>
      <vt:lpstr>Directed Verdict </vt:lpstr>
      <vt:lpstr>Closing arguments </vt:lpstr>
      <vt:lpstr>Jury Instructions </vt:lpstr>
      <vt:lpstr>Jury      </vt:lpstr>
    </vt:vector>
  </TitlesOfParts>
  <Company>Lincoln School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Unit 5</dc:title>
  <dc:creator>hanleyp</dc:creator>
  <cp:lastModifiedBy>hanleyp</cp:lastModifiedBy>
  <cp:revision>45</cp:revision>
  <dcterms:created xsi:type="dcterms:W3CDTF">2010-03-02T11:39:48Z</dcterms:created>
  <dcterms:modified xsi:type="dcterms:W3CDTF">2015-03-18T10:48:48Z</dcterms:modified>
</cp:coreProperties>
</file>