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handoutMasterIdLst>
    <p:handoutMasterId r:id="rId30"/>
  </p:handoutMasterIdLst>
  <p:sldIdLst>
    <p:sldId id="256" r:id="rId2"/>
    <p:sldId id="289" r:id="rId3"/>
    <p:sldId id="257" r:id="rId4"/>
    <p:sldId id="258" r:id="rId5"/>
    <p:sldId id="265" r:id="rId6"/>
    <p:sldId id="260" r:id="rId7"/>
    <p:sldId id="261" r:id="rId8"/>
    <p:sldId id="266" r:id="rId9"/>
    <p:sldId id="267" r:id="rId10"/>
    <p:sldId id="262" r:id="rId11"/>
    <p:sldId id="268" r:id="rId12"/>
    <p:sldId id="263" r:id="rId13"/>
    <p:sldId id="264" r:id="rId14"/>
    <p:sldId id="269" r:id="rId15"/>
    <p:sldId id="270" r:id="rId16"/>
    <p:sldId id="271" r:id="rId17"/>
    <p:sldId id="276" r:id="rId18"/>
    <p:sldId id="272" r:id="rId19"/>
    <p:sldId id="273" r:id="rId20"/>
    <p:sldId id="280" r:id="rId21"/>
    <p:sldId id="277" r:id="rId22"/>
    <p:sldId id="293" r:id="rId23"/>
    <p:sldId id="274" r:id="rId24"/>
    <p:sldId id="279" r:id="rId25"/>
    <p:sldId id="278" r:id="rId26"/>
    <p:sldId id="275" r:id="rId27"/>
    <p:sldId id="281" r:id="rId2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FEA78A9-7AB3-4AF7-AF3B-688627EE54D5}" type="datetimeFigureOut">
              <a:rPr lang="en-US" smtClean="0"/>
              <a:pPr/>
              <a:t>1/15/2015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E0F432E9-1046-4E1E-89A7-F6B03222654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7986E8BD-2C5E-462C-A1D2-E99B45BF49F2}" type="datetimeFigureOut">
              <a:rPr lang="en-US" smtClean="0"/>
              <a:pPr/>
              <a:t>1/15/2015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37DC9890-B23F-4E90-BE58-A1CE5A21AF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5A8FFFD-15A6-4232-BF93-C4F71716CAC0}" type="datetime1">
              <a:rPr lang="en-US" smtClean="0"/>
              <a:pPr/>
              <a:t>1/15/2015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63DE398-E9BF-4634-B799-BCF1C7C75EC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66B153-3F7B-4581-8535-9C2ADB166DE7}" type="datetime1">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DE398-E9BF-4634-B799-BCF1C7C75E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2B8315-3DA1-4646-82CB-A4BBAE111120}" type="datetime1">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DE398-E9BF-4634-B799-BCF1C7C75E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9C4A21-BB3C-4293-BCF8-18368794AB73}" type="datetime1">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DE398-E9BF-4634-B799-BCF1C7C75E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8C55CC-693B-49C5-BA73-B6595D4EA29B}" type="datetime1">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63DE398-E9BF-4634-B799-BCF1C7C75E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79D717-FEBF-4860-B490-315DF3109648}" type="datetime1">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DE398-E9BF-4634-B799-BCF1C7C75E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358D72-CDFD-43C8-B24E-BD5C7EF986DF}" type="datetime1">
              <a:rPr lang="en-US" smtClean="0"/>
              <a:pPr/>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3DE398-E9BF-4634-B799-BCF1C7C75E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7C78C0-C2ED-47AE-A97C-06B9FD958163}" type="datetime1">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3DE398-E9BF-4634-B799-BCF1C7C75E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BFB7E-62C7-4DFA-8563-95EA4D08D5A7}" type="datetime1">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3DE398-E9BF-4634-B799-BCF1C7C75E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A2542E-123D-4E0B-A4A9-4393199251CB}" type="datetime1">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DE398-E9BF-4634-B799-BCF1C7C75E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647483-D2F5-499D-8A8A-05A7DABBCEC2}" type="datetime1">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DE398-E9BF-4634-B799-BCF1C7C75E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76E307A-6D9B-49D1-A6A4-B0AB9DEA11A3}" type="datetime1">
              <a:rPr lang="en-US" smtClean="0"/>
              <a:pPr/>
              <a:t>1/15/2015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63DE398-E9BF-4634-B799-BCF1C7C75E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Criminal Justice Unit 4</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and 6</a:t>
            </a:r>
            <a:r>
              <a:rPr lang="en-US" baseline="30000" dirty="0" smtClean="0"/>
              <a:t>th</a:t>
            </a:r>
            <a:r>
              <a:rPr lang="en-US" dirty="0" smtClean="0"/>
              <a:t> Amendments </a:t>
            </a:r>
            <a:endParaRPr lang="en-US" dirty="0"/>
          </a:p>
        </p:txBody>
      </p:sp>
      <p:sp>
        <p:nvSpPr>
          <p:cNvPr id="4" name="Slide Number Placeholder 3"/>
          <p:cNvSpPr>
            <a:spLocks noGrp="1"/>
          </p:cNvSpPr>
          <p:nvPr>
            <p:ph type="sldNum" sz="quarter" idx="12"/>
          </p:nvPr>
        </p:nvSpPr>
        <p:spPr/>
        <p:txBody>
          <a:bodyPr/>
          <a:lstStyle/>
          <a:p>
            <a:fld id="{063DE398-E9BF-4634-B799-BCF1C7C75ECF}" type="slidenum">
              <a:rPr lang="en-US" smtClean="0"/>
              <a:pPr/>
              <a:t>1</a:t>
            </a:fld>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Amendment (con)</a:t>
            </a:r>
            <a:endParaRPr lang="en-US" dirty="0"/>
          </a:p>
        </p:txBody>
      </p:sp>
      <p:sp>
        <p:nvSpPr>
          <p:cNvPr id="3" name="TextBox 2"/>
          <p:cNvSpPr txBox="1"/>
          <p:nvPr/>
        </p:nvSpPr>
        <p:spPr>
          <a:xfrm>
            <a:off x="762000" y="1981200"/>
            <a:ext cx="7467600" cy="954107"/>
          </a:xfrm>
          <a:prstGeom prst="rect">
            <a:avLst/>
          </a:prstGeom>
          <a:noFill/>
        </p:spPr>
        <p:txBody>
          <a:bodyPr wrap="square" rtlCol="0">
            <a:spAutoFit/>
          </a:bodyPr>
          <a:lstStyle/>
          <a:p>
            <a:r>
              <a:rPr lang="en-US" sz="2800" dirty="0" smtClean="0"/>
              <a:t>Says: nor shall be compelled in any criminal case to be witness against themselves </a:t>
            </a:r>
            <a:endParaRPr lang="en-US" sz="2800" dirty="0"/>
          </a:p>
        </p:txBody>
      </p:sp>
      <p:sp>
        <p:nvSpPr>
          <p:cNvPr id="4" name="TextBox 3"/>
          <p:cNvSpPr txBox="1"/>
          <p:nvPr/>
        </p:nvSpPr>
        <p:spPr>
          <a:xfrm>
            <a:off x="838200" y="4191000"/>
            <a:ext cx="7467600" cy="2246769"/>
          </a:xfrm>
          <a:prstGeom prst="rect">
            <a:avLst/>
          </a:prstGeom>
          <a:noFill/>
        </p:spPr>
        <p:txBody>
          <a:bodyPr wrap="square" rtlCol="0">
            <a:spAutoFit/>
          </a:bodyPr>
          <a:lstStyle/>
          <a:p>
            <a:r>
              <a:rPr lang="en-US" sz="2800" dirty="0" smtClean="0"/>
              <a:t>Means: the government can not make someone testify against themselves.  Witness can be compelled to testify, but they can plead the 5</a:t>
            </a:r>
            <a:r>
              <a:rPr lang="en-US" sz="2800" baseline="30000" dirty="0" smtClean="0"/>
              <a:t>th</a:t>
            </a:r>
            <a:r>
              <a:rPr lang="en-US" sz="2800" dirty="0" smtClean="0"/>
              <a:t> if the information would incriminate them</a:t>
            </a:r>
            <a:endParaRPr lang="en-US" sz="2800"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Incrimination </a:t>
            </a:r>
            <a:endParaRPr lang="en-US" dirty="0"/>
          </a:p>
        </p:txBody>
      </p:sp>
      <p:sp>
        <p:nvSpPr>
          <p:cNvPr id="3" name="TextBox 2"/>
          <p:cNvSpPr txBox="1"/>
          <p:nvPr/>
        </p:nvSpPr>
        <p:spPr>
          <a:xfrm>
            <a:off x="457200" y="1295400"/>
            <a:ext cx="8153400" cy="954107"/>
          </a:xfrm>
          <a:prstGeom prst="rect">
            <a:avLst/>
          </a:prstGeom>
          <a:noFill/>
        </p:spPr>
        <p:txBody>
          <a:bodyPr wrap="square" rtlCol="0">
            <a:spAutoFit/>
          </a:bodyPr>
          <a:lstStyle/>
          <a:p>
            <a:r>
              <a:rPr lang="en-US" sz="2800" dirty="0" smtClean="0"/>
              <a:t>This applies to criminal, civil, grand jury, preliminary hearings, federal and state</a:t>
            </a:r>
            <a:endParaRPr lang="en-US" sz="2800" dirty="0"/>
          </a:p>
        </p:txBody>
      </p:sp>
      <p:sp>
        <p:nvSpPr>
          <p:cNvPr id="4" name="TextBox 3"/>
          <p:cNvSpPr txBox="1"/>
          <p:nvPr/>
        </p:nvSpPr>
        <p:spPr>
          <a:xfrm>
            <a:off x="457200" y="2286000"/>
            <a:ext cx="8229600" cy="954107"/>
          </a:xfrm>
          <a:prstGeom prst="rect">
            <a:avLst/>
          </a:prstGeom>
          <a:noFill/>
        </p:spPr>
        <p:txBody>
          <a:bodyPr wrap="square" rtlCol="0">
            <a:spAutoFit/>
          </a:bodyPr>
          <a:lstStyle/>
          <a:p>
            <a:r>
              <a:rPr lang="en-US" sz="2800" dirty="0" smtClean="0"/>
              <a:t>Judges instruct the jury not to assume guilt because they evoke the 5</a:t>
            </a:r>
            <a:r>
              <a:rPr lang="en-US" sz="2800" baseline="30000" dirty="0" smtClean="0"/>
              <a:t>th</a:t>
            </a:r>
            <a:r>
              <a:rPr lang="en-US" sz="2800" dirty="0" smtClean="0"/>
              <a:t> </a:t>
            </a:r>
            <a:endParaRPr lang="en-US" sz="2800" dirty="0"/>
          </a:p>
        </p:txBody>
      </p:sp>
      <p:sp>
        <p:nvSpPr>
          <p:cNvPr id="5" name="TextBox 4"/>
          <p:cNvSpPr txBox="1"/>
          <p:nvPr/>
        </p:nvSpPr>
        <p:spPr>
          <a:xfrm>
            <a:off x="381000" y="3276600"/>
            <a:ext cx="8153400" cy="954107"/>
          </a:xfrm>
          <a:prstGeom prst="rect">
            <a:avLst/>
          </a:prstGeom>
          <a:noFill/>
        </p:spPr>
        <p:txBody>
          <a:bodyPr wrap="square" rtlCol="0">
            <a:spAutoFit/>
          </a:bodyPr>
          <a:lstStyle/>
          <a:p>
            <a:r>
              <a:rPr lang="en-US" sz="2800" dirty="0" smtClean="0"/>
              <a:t>This applies to a witness as well as defendant </a:t>
            </a:r>
          </a:p>
          <a:p>
            <a:endParaRPr lang="en-US" sz="2800" dirty="0"/>
          </a:p>
        </p:txBody>
      </p:sp>
      <p:sp>
        <p:nvSpPr>
          <p:cNvPr id="7" name="TextBox 6"/>
          <p:cNvSpPr txBox="1"/>
          <p:nvPr/>
        </p:nvSpPr>
        <p:spPr>
          <a:xfrm>
            <a:off x="304800" y="4191000"/>
            <a:ext cx="8305800" cy="954107"/>
          </a:xfrm>
          <a:prstGeom prst="rect">
            <a:avLst/>
          </a:prstGeom>
          <a:noFill/>
        </p:spPr>
        <p:txBody>
          <a:bodyPr wrap="square" rtlCol="0">
            <a:spAutoFit/>
          </a:bodyPr>
          <a:lstStyle/>
          <a:p>
            <a:r>
              <a:rPr lang="en-US" sz="2800" dirty="0" smtClean="0"/>
              <a:t>This part of the amendment helped establish the Miranda warning </a:t>
            </a:r>
            <a:endParaRPr lang="en-US" sz="2800" dirty="0"/>
          </a:p>
        </p:txBody>
      </p:sp>
      <p:sp>
        <p:nvSpPr>
          <p:cNvPr id="8" name="Slide Number Placeholder 7"/>
          <p:cNvSpPr>
            <a:spLocks noGrp="1"/>
          </p:cNvSpPr>
          <p:nvPr>
            <p:ph type="sldNum" sz="quarter" idx="12"/>
          </p:nvPr>
        </p:nvSpPr>
        <p:spPr/>
        <p:txBody>
          <a:bodyPr/>
          <a:lstStyle/>
          <a:p>
            <a:fld id="{063DE398-E9BF-4634-B799-BCF1C7C75ECF}"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Amendment (con) </a:t>
            </a:r>
            <a:endParaRPr lang="en-US" dirty="0"/>
          </a:p>
        </p:txBody>
      </p:sp>
      <p:sp>
        <p:nvSpPr>
          <p:cNvPr id="3" name="TextBox 2"/>
          <p:cNvSpPr txBox="1"/>
          <p:nvPr/>
        </p:nvSpPr>
        <p:spPr>
          <a:xfrm>
            <a:off x="1143000" y="2286000"/>
            <a:ext cx="7162800" cy="954107"/>
          </a:xfrm>
          <a:prstGeom prst="rect">
            <a:avLst/>
          </a:prstGeom>
          <a:noFill/>
        </p:spPr>
        <p:txBody>
          <a:bodyPr wrap="square" rtlCol="0">
            <a:spAutoFit/>
          </a:bodyPr>
          <a:lstStyle/>
          <a:p>
            <a:r>
              <a:rPr lang="en-US" sz="2800" dirty="0" smtClean="0"/>
              <a:t>Says: nor be deprived of life, liberty or property, without due process of law</a:t>
            </a:r>
            <a:endParaRPr lang="en-US" sz="2800" dirty="0"/>
          </a:p>
        </p:txBody>
      </p:sp>
      <p:sp>
        <p:nvSpPr>
          <p:cNvPr id="4" name="TextBox 3"/>
          <p:cNvSpPr txBox="1"/>
          <p:nvPr/>
        </p:nvSpPr>
        <p:spPr>
          <a:xfrm>
            <a:off x="1066800" y="4114800"/>
            <a:ext cx="7391400" cy="2246769"/>
          </a:xfrm>
          <a:prstGeom prst="rect">
            <a:avLst/>
          </a:prstGeom>
          <a:noFill/>
        </p:spPr>
        <p:txBody>
          <a:bodyPr wrap="square" rtlCol="0">
            <a:spAutoFit/>
          </a:bodyPr>
          <a:lstStyle/>
          <a:p>
            <a:r>
              <a:rPr lang="en-US" sz="2800" dirty="0" smtClean="0"/>
              <a:t>Means: the government can not take away someone's life, liberty or property without following a series of steps and laws (procedural and substantive) these rights are called due process</a:t>
            </a:r>
            <a:endParaRPr lang="en-US" sz="2800"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Amendment (con) </a:t>
            </a:r>
            <a:endParaRPr lang="en-US" dirty="0"/>
          </a:p>
        </p:txBody>
      </p:sp>
      <p:sp>
        <p:nvSpPr>
          <p:cNvPr id="3" name="TextBox 2"/>
          <p:cNvSpPr txBox="1"/>
          <p:nvPr/>
        </p:nvSpPr>
        <p:spPr>
          <a:xfrm>
            <a:off x="685800" y="2286000"/>
            <a:ext cx="7772400" cy="954107"/>
          </a:xfrm>
          <a:prstGeom prst="rect">
            <a:avLst/>
          </a:prstGeom>
          <a:noFill/>
        </p:spPr>
        <p:txBody>
          <a:bodyPr wrap="square" rtlCol="0">
            <a:spAutoFit/>
          </a:bodyPr>
          <a:lstStyle/>
          <a:p>
            <a:r>
              <a:rPr lang="en-US" sz="2800" dirty="0" smtClean="0"/>
              <a:t>Says: nor shall Private property be taken for public use, without just compensation </a:t>
            </a:r>
            <a:endParaRPr lang="en-US" sz="2800" dirty="0"/>
          </a:p>
        </p:txBody>
      </p:sp>
      <p:sp>
        <p:nvSpPr>
          <p:cNvPr id="4" name="TextBox 3"/>
          <p:cNvSpPr txBox="1"/>
          <p:nvPr/>
        </p:nvSpPr>
        <p:spPr>
          <a:xfrm>
            <a:off x="762000" y="4267200"/>
            <a:ext cx="7772400" cy="954107"/>
          </a:xfrm>
          <a:prstGeom prst="rect">
            <a:avLst/>
          </a:prstGeom>
          <a:noFill/>
        </p:spPr>
        <p:txBody>
          <a:bodyPr wrap="square" rtlCol="0">
            <a:spAutoFit/>
          </a:bodyPr>
          <a:lstStyle/>
          <a:p>
            <a:r>
              <a:rPr lang="en-US" sz="2800" dirty="0" smtClean="0"/>
              <a:t>Means: the government cannot take your property without paying what it is worth </a:t>
            </a:r>
            <a:endParaRPr lang="en-US" sz="2800"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Clause </a:t>
            </a:r>
            <a:endParaRPr lang="en-US" dirty="0"/>
          </a:p>
        </p:txBody>
      </p:sp>
      <p:sp>
        <p:nvSpPr>
          <p:cNvPr id="3" name="TextBox 2"/>
          <p:cNvSpPr txBox="1"/>
          <p:nvPr/>
        </p:nvSpPr>
        <p:spPr>
          <a:xfrm>
            <a:off x="457200" y="1143000"/>
            <a:ext cx="8229600" cy="523220"/>
          </a:xfrm>
          <a:prstGeom prst="rect">
            <a:avLst/>
          </a:prstGeom>
          <a:noFill/>
        </p:spPr>
        <p:txBody>
          <a:bodyPr wrap="square" rtlCol="0">
            <a:spAutoFit/>
          </a:bodyPr>
          <a:lstStyle/>
          <a:p>
            <a:r>
              <a:rPr lang="en-US" sz="2800" dirty="0" smtClean="0"/>
              <a:t>Procedural: the process has to be fair </a:t>
            </a:r>
            <a:endParaRPr lang="en-US" sz="2800" dirty="0"/>
          </a:p>
        </p:txBody>
      </p:sp>
      <p:sp>
        <p:nvSpPr>
          <p:cNvPr id="4" name="TextBox 3"/>
          <p:cNvSpPr txBox="1"/>
          <p:nvPr/>
        </p:nvSpPr>
        <p:spPr>
          <a:xfrm>
            <a:off x="381000" y="1752600"/>
            <a:ext cx="8229600" cy="523220"/>
          </a:xfrm>
          <a:prstGeom prst="rect">
            <a:avLst/>
          </a:prstGeom>
          <a:noFill/>
        </p:spPr>
        <p:txBody>
          <a:bodyPr wrap="square" rtlCol="0">
            <a:spAutoFit/>
          </a:bodyPr>
          <a:lstStyle/>
          <a:p>
            <a:r>
              <a:rPr lang="en-US" sz="2800" dirty="0" smtClean="0"/>
              <a:t>Substantive: the law has to be fair </a:t>
            </a:r>
            <a:endParaRPr lang="en-US" sz="2800" dirty="0"/>
          </a:p>
        </p:txBody>
      </p:sp>
      <p:pic>
        <p:nvPicPr>
          <p:cNvPr id="6" name="Picture 5" descr="5th.jpg"/>
          <p:cNvPicPr>
            <a:picLocks noChangeAspect="1"/>
          </p:cNvPicPr>
          <p:nvPr/>
        </p:nvPicPr>
        <p:blipFill>
          <a:blip r:embed="rId2" cstate="print"/>
          <a:stretch>
            <a:fillRect/>
          </a:stretch>
        </p:blipFill>
        <p:spPr>
          <a:xfrm>
            <a:off x="2057400" y="2438400"/>
            <a:ext cx="4951932" cy="4419600"/>
          </a:xfrm>
          <a:prstGeom prst="rect">
            <a:avLst/>
          </a:prstGeom>
        </p:spPr>
      </p:pic>
      <p:sp>
        <p:nvSpPr>
          <p:cNvPr id="7" name="Slide Number Placeholder 6"/>
          <p:cNvSpPr>
            <a:spLocks noGrp="1"/>
          </p:cNvSpPr>
          <p:nvPr>
            <p:ph type="sldNum" sz="quarter" idx="12"/>
          </p:nvPr>
        </p:nvSpPr>
        <p:spPr/>
        <p:txBody>
          <a:bodyPr/>
          <a:lstStyle/>
          <a:p>
            <a:fld id="{063DE398-E9BF-4634-B799-BCF1C7C75ECF}"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Sixth Amendment </a:t>
            </a:r>
            <a:endParaRPr lang="en-US" dirty="0"/>
          </a:p>
        </p:txBody>
      </p:sp>
      <p:sp>
        <p:nvSpPr>
          <p:cNvPr id="3" name="TextBox 2"/>
          <p:cNvSpPr txBox="1"/>
          <p:nvPr/>
        </p:nvSpPr>
        <p:spPr>
          <a:xfrm>
            <a:off x="228600" y="1752600"/>
            <a:ext cx="8610600" cy="4401205"/>
          </a:xfrm>
          <a:prstGeom prst="rect">
            <a:avLst/>
          </a:prstGeom>
          <a:noFill/>
        </p:spPr>
        <p:txBody>
          <a:bodyPr wrap="square" rtlCol="0">
            <a:spAutoFit/>
          </a:bodyPr>
          <a:lstStyle/>
          <a:p>
            <a:r>
              <a:rPr lang="en-US" sz="2800" dirty="0" smtClean="0"/>
              <a:t>In all criminal prosecutions, the accused shall enjoy the right to a speedy and public trial, by an impartial jury of the state and district wherein the crime shall have been committed, which district shall have been previously ascertained by law, and to be informed of the nature and cause of the accusation; to be confronted with the witness against him; to have compulsory process for obtaining witnesses in his favor, and to have the assistance of counsel for his defense </a:t>
            </a:r>
            <a:endParaRPr lang="en-US" sz="2800" dirty="0"/>
          </a:p>
        </p:txBody>
      </p:sp>
      <p:sp>
        <p:nvSpPr>
          <p:cNvPr id="4" name="Slide Number Placeholder 3"/>
          <p:cNvSpPr>
            <a:spLocks noGrp="1"/>
          </p:cNvSpPr>
          <p:nvPr>
            <p:ph type="sldNum" sz="quarter" idx="12"/>
          </p:nvPr>
        </p:nvSpPr>
        <p:spPr/>
        <p:txBody>
          <a:bodyPr/>
          <a:lstStyle/>
          <a:p>
            <a:fld id="{063DE398-E9BF-4634-B799-BCF1C7C75EC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Sixth Amendment (con)</a:t>
            </a:r>
            <a:endParaRPr lang="en-US" dirty="0"/>
          </a:p>
        </p:txBody>
      </p:sp>
      <p:sp>
        <p:nvSpPr>
          <p:cNvPr id="3" name="TextBox 2"/>
          <p:cNvSpPr txBox="1"/>
          <p:nvPr/>
        </p:nvSpPr>
        <p:spPr>
          <a:xfrm>
            <a:off x="533400" y="1524000"/>
            <a:ext cx="8153400" cy="954107"/>
          </a:xfrm>
          <a:prstGeom prst="rect">
            <a:avLst/>
          </a:prstGeom>
          <a:noFill/>
        </p:spPr>
        <p:txBody>
          <a:bodyPr wrap="square" rtlCol="0">
            <a:spAutoFit/>
          </a:bodyPr>
          <a:lstStyle/>
          <a:p>
            <a:r>
              <a:rPr lang="en-US" sz="2800" dirty="0" smtClean="0"/>
              <a:t>Says: In all criminal persecutions, the accused shall enjoy the right to a speedy and public trial</a:t>
            </a:r>
            <a:endParaRPr lang="en-US" sz="2800" dirty="0"/>
          </a:p>
        </p:txBody>
      </p:sp>
      <p:sp>
        <p:nvSpPr>
          <p:cNvPr id="4" name="TextBox 3"/>
          <p:cNvSpPr txBox="1"/>
          <p:nvPr/>
        </p:nvSpPr>
        <p:spPr>
          <a:xfrm>
            <a:off x="533400" y="3276600"/>
            <a:ext cx="7924800" cy="1384995"/>
          </a:xfrm>
          <a:prstGeom prst="rect">
            <a:avLst/>
          </a:prstGeom>
          <a:noFill/>
        </p:spPr>
        <p:txBody>
          <a:bodyPr wrap="square" rtlCol="0">
            <a:spAutoFit/>
          </a:bodyPr>
          <a:lstStyle/>
          <a:p>
            <a:r>
              <a:rPr lang="en-US" sz="2800" dirty="0" smtClean="0"/>
              <a:t>Means: a trial cannot extend past the time set by each state and the trial must conducted in a court that is open to the public</a:t>
            </a:r>
            <a:endParaRPr lang="en-US" sz="2800"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Speedy Trial </a:t>
            </a:r>
            <a:endParaRPr lang="en-US" dirty="0"/>
          </a:p>
        </p:txBody>
      </p:sp>
      <p:sp>
        <p:nvSpPr>
          <p:cNvPr id="3" name="TextBox 2"/>
          <p:cNvSpPr txBox="1"/>
          <p:nvPr/>
        </p:nvSpPr>
        <p:spPr>
          <a:xfrm>
            <a:off x="304800" y="1524000"/>
            <a:ext cx="8305800" cy="1384995"/>
          </a:xfrm>
          <a:prstGeom prst="rect">
            <a:avLst/>
          </a:prstGeom>
          <a:noFill/>
        </p:spPr>
        <p:txBody>
          <a:bodyPr wrap="square" rtlCol="0">
            <a:spAutoFit/>
          </a:bodyPr>
          <a:lstStyle/>
          <a:p>
            <a:r>
              <a:rPr lang="en-US" sz="2800" dirty="0" smtClean="0"/>
              <a:t>The speedy trial act of 1974 was designed to ensure that no one would be held for a long period of time without having their day in court </a:t>
            </a:r>
            <a:endParaRPr lang="en-US" sz="2800" dirty="0"/>
          </a:p>
        </p:txBody>
      </p:sp>
      <p:sp>
        <p:nvSpPr>
          <p:cNvPr id="5" name="TextBox 4"/>
          <p:cNvSpPr txBox="1"/>
          <p:nvPr/>
        </p:nvSpPr>
        <p:spPr>
          <a:xfrm>
            <a:off x="457200" y="2895600"/>
            <a:ext cx="8077200" cy="954107"/>
          </a:xfrm>
          <a:prstGeom prst="rect">
            <a:avLst/>
          </a:prstGeom>
          <a:noFill/>
        </p:spPr>
        <p:txBody>
          <a:bodyPr wrap="square" rtlCol="0">
            <a:spAutoFit/>
          </a:bodyPr>
          <a:lstStyle/>
          <a:p>
            <a:r>
              <a:rPr lang="en-US" sz="2800" dirty="0" smtClean="0"/>
              <a:t>In general the trial should start within 70 days of the indictment </a:t>
            </a:r>
            <a:endParaRPr lang="en-US" sz="2800" dirty="0"/>
          </a:p>
        </p:txBody>
      </p:sp>
      <p:sp>
        <p:nvSpPr>
          <p:cNvPr id="6" name="TextBox 5"/>
          <p:cNvSpPr txBox="1"/>
          <p:nvPr/>
        </p:nvSpPr>
        <p:spPr>
          <a:xfrm>
            <a:off x="457200" y="3962400"/>
            <a:ext cx="8153400" cy="1815882"/>
          </a:xfrm>
          <a:prstGeom prst="rect">
            <a:avLst/>
          </a:prstGeom>
          <a:noFill/>
        </p:spPr>
        <p:txBody>
          <a:bodyPr wrap="square" rtlCol="0">
            <a:spAutoFit/>
          </a:bodyPr>
          <a:lstStyle/>
          <a:p>
            <a:r>
              <a:rPr lang="en-US" sz="2800" dirty="0" smtClean="0"/>
              <a:t>This law was meant to prevent the prosecution from keeping a person locked away until they would just accept a plea bargain in order to get out of jail </a:t>
            </a:r>
            <a:endParaRPr lang="en-US" sz="2800" dirty="0"/>
          </a:p>
        </p:txBody>
      </p:sp>
      <p:sp>
        <p:nvSpPr>
          <p:cNvPr id="7" name="Slide Number Placeholder 6"/>
          <p:cNvSpPr>
            <a:spLocks noGrp="1"/>
          </p:cNvSpPr>
          <p:nvPr>
            <p:ph type="sldNum" sz="quarter" idx="12"/>
          </p:nvPr>
        </p:nvSpPr>
        <p:spPr/>
        <p:txBody>
          <a:bodyPr/>
          <a:lstStyle/>
          <a:p>
            <a:fld id="{063DE398-E9BF-4634-B799-BCF1C7C75ECF}"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Sixth Amendment (con)</a:t>
            </a:r>
            <a:endParaRPr lang="en-US" dirty="0"/>
          </a:p>
        </p:txBody>
      </p:sp>
      <p:sp>
        <p:nvSpPr>
          <p:cNvPr id="3" name="TextBox 2"/>
          <p:cNvSpPr txBox="1"/>
          <p:nvPr/>
        </p:nvSpPr>
        <p:spPr>
          <a:xfrm>
            <a:off x="304800" y="1905000"/>
            <a:ext cx="8534400" cy="1815882"/>
          </a:xfrm>
          <a:prstGeom prst="rect">
            <a:avLst/>
          </a:prstGeom>
          <a:noFill/>
        </p:spPr>
        <p:txBody>
          <a:bodyPr wrap="square" rtlCol="0">
            <a:spAutoFit/>
          </a:bodyPr>
          <a:lstStyle/>
          <a:p>
            <a:r>
              <a:rPr lang="en-US" sz="2800" dirty="0" smtClean="0"/>
              <a:t>Says: by an impartial jury of the state and district wherein the crime shall have been committed, which district shall have been previously ascertained by law</a:t>
            </a:r>
            <a:endParaRPr lang="en-US" sz="2800" dirty="0"/>
          </a:p>
        </p:txBody>
      </p:sp>
      <p:sp>
        <p:nvSpPr>
          <p:cNvPr id="4" name="TextBox 3"/>
          <p:cNvSpPr txBox="1"/>
          <p:nvPr/>
        </p:nvSpPr>
        <p:spPr>
          <a:xfrm>
            <a:off x="381000" y="3733800"/>
            <a:ext cx="8153400" cy="2246769"/>
          </a:xfrm>
          <a:prstGeom prst="rect">
            <a:avLst/>
          </a:prstGeom>
          <a:noFill/>
        </p:spPr>
        <p:txBody>
          <a:bodyPr wrap="square" rtlCol="0">
            <a:spAutoFit/>
          </a:bodyPr>
          <a:lstStyle/>
          <a:p>
            <a:r>
              <a:rPr lang="en-US" sz="2800" dirty="0" smtClean="0"/>
              <a:t>Means:  The jurors must not be prejudiced against the defendant or the crime they are accused of, each lawyer has the opportunity to question the jurors and dismiss potential jurors they feel maybe prejudice</a:t>
            </a:r>
          </a:p>
        </p:txBody>
      </p:sp>
      <p:sp>
        <p:nvSpPr>
          <p:cNvPr id="5" name="Slide Number Placeholder 4"/>
          <p:cNvSpPr>
            <a:spLocks noGrp="1"/>
          </p:cNvSpPr>
          <p:nvPr>
            <p:ph type="sldNum" sz="quarter" idx="12"/>
          </p:nvPr>
        </p:nvSpPr>
        <p:spPr/>
        <p:txBody>
          <a:bodyPr/>
          <a:lstStyle/>
          <a:p>
            <a:fld id="{063DE398-E9BF-4634-B799-BCF1C7C75ECF}"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Sixth Amendment (con)</a:t>
            </a:r>
            <a:endParaRPr lang="en-US" dirty="0"/>
          </a:p>
        </p:txBody>
      </p:sp>
      <p:sp>
        <p:nvSpPr>
          <p:cNvPr id="4" name="TextBox 3"/>
          <p:cNvSpPr txBox="1"/>
          <p:nvPr/>
        </p:nvSpPr>
        <p:spPr>
          <a:xfrm>
            <a:off x="304800" y="1295400"/>
            <a:ext cx="8534400" cy="1815882"/>
          </a:xfrm>
          <a:prstGeom prst="rect">
            <a:avLst/>
          </a:prstGeom>
          <a:noFill/>
        </p:spPr>
        <p:txBody>
          <a:bodyPr wrap="square" rtlCol="0">
            <a:spAutoFit/>
          </a:bodyPr>
          <a:lstStyle/>
          <a:p>
            <a:r>
              <a:rPr lang="en-US" sz="2800" dirty="0" smtClean="0"/>
              <a:t>Means (con): the trial must be held in the area where the crime was committed, the jurisdiction (place where the trial will be held) is decided before the case starts by state or federal congress</a:t>
            </a:r>
            <a:endParaRPr lang="en-US" sz="2800" dirty="0"/>
          </a:p>
        </p:txBody>
      </p:sp>
      <p:pic>
        <p:nvPicPr>
          <p:cNvPr id="7" name="Picture 6" descr="shapiroberezin---courtroom%20cartoon__wordpress.jpg"/>
          <p:cNvPicPr>
            <a:picLocks noChangeAspect="1"/>
          </p:cNvPicPr>
          <p:nvPr/>
        </p:nvPicPr>
        <p:blipFill>
          <a:blip r:embed="rId2" cstate="print"/>
          <a:stretch>
            <a:fillRect/>
          </a:stretch>
        </p:blipFill>
        <p:spPr>
          <a:xfrm>
            <a:off x="1524000" y="3124200"/>
            <a:ext cx="6172200" cy="3618656"/>
          </a:xfrm>
          <a:prstGeom prst="rect">
            <a:avLst/>
          </a:prstGeom>
        </p:spPr>
      </p:pic>
      <p:sp>
        <p:nvSpPr>
          <p:cNvPr id="5" name="Slide Number Placeholder 4"/>
          <p:cNvSpPr>
            <a:spLocks noGrp="1"/>
          </p:cNvSpPr>
          <p:nvPr>
            <p:ph type="sldNum" sz="quarter" idx="12"/>
          </p:nvPr>
        </p:nvSpPr>
        <p:spPr/>
        <p:txBody>
          <a:bodyPr/>
          <a:lstStyle/>
          <a:p>
            <a:fld id="{063DE398-E9BF-4634-B799-BCF1C7C75ECF}"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Pre-unit quiz </a:t>
            </a:r>
            <a:endParaRPr lang="en-US" dirty="0"/>
          </a:p>
        </p:txBody>
      </p:sp>
      <p:sp>
        <p:nvSpPr>
          <p:cNvPr id="3" name="Content Placeholder 2"/>
          <p:cNvSpPr>
            <a:spLocks noGrp="1"/>
          </p:cNvSpPr>
          <p:nvPr>
            <p:ph idx="1"/>
          </p:nvPr>
        </p:nvSpPr>
        <p:spPr/>
        <p:txBody>
          <a:bodyPr/>
          <a:lstStyle/>
          <a:p>
            <a:r>
              <a:rPr lang="en-US" dirty="0" smtClean="0"/>
              <a:t>What does the 5</a:t>
            </a:r>
            <a:r>
              <a:rPr lang="en-US" baseline="30000" dirty="0" smtClean="0"/>
              <a:t>th</a:t>
            </a:r>
            <a:r>
              <a:rPr lang="en-US" dirty="0" smtClean="0"/>
              <a:t> amendment protect us from </a:t>
            </a:r>
          </a:p>
          <a:p>
            <a:r>
              <a:rPr lang="en-US" dirty="0" smtClean="0"/>
              <a:t>What does the 6</a:t>
            </a:r>
            <a:r>
              <a:rPr lang="en-US" baseline="30000" dirty="0" smtClean="0"/>
              <a:t>th</a:t>
            </a:r>
            <a:r>
              <a:rPr lang="en-US" dirty="0" smtClean="0"/>
              <a:t> amendment protect us from </a:t>
            </a:r>
          </a:p>
          <a:p>
            <a:r>
              <a:rPr lang="en-US" dirty="0" smtClean="0"/>
              <a:t>What is double jeopardy </a:t>
            </a:r>
          </a:p>
          <a:p>
            <a:r>
              <a:rPr lang="en-US" dirty="0" smtClean="0"/>
              <a:t>What happens at a preliminary hearing </a:t>
            </a:r>
          </a:p>
          <a:p>
            <a:r>
              <a:rPr lang="en-US" dirty="0" smtClean="0"/>
              <a:t>Why is an </a:t>
            </a:r>
            <a:r>
              <a:rPr lang="en-US" dirty="0" smtClean="0"/>
              <a:t>public</a:t>
            </a:r>
            <a:r>
              <a:rPr lang="en-US" dirty="0" smtClean="0"/>
              <a:t> </a:t>
            </a:r>
            <a:r>
              <a:rPr lang="en-US" dirty="0" smtClean="0"/>
              <a:t>trial important </a:t>
            </a:r>
          </a:p>
          <a:p>
            <a:endParaRPr lang="en-US" dirty="0"/>
          </a:p>
        </p:txBody>
      </p:sp>
      <p:sp>
        <p:nvSpPr>
          <p:cNvPr id="4" name="Slide Number Placeholder 3"/>
          <p:cNvSpPr>
            <a:spLocks noGrp="1"/>
          </p:cNvSpPr>
          <p:nvPr>
            <p:ph type="sldNum" sz="quarter" idx="12"/>
          </p:nvPr>
        </p:nvSpPr>
        <p:spPr/>
        <p:txBody>
          <a:bodyPr/>
          <a:lstStyle/>
          <a:p>
            <a:fld id="{063DE398-E9BF-4634-B799-BCF1C7C75EC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of the Trial </a:t>
            </a:r>
            <a:endParaRPr lang="en-US" dirty="0"/>
          </a:p>
        </p:txBody>
      </p:sp>
      <p:sp>
        <p:nvSpPr>
          <p:cNvPr id="3" name="TextBox 2"/>
          <p:cNvSpPr txBox="1"/>
          <p:nvPr/>
        </p:nvSpPr>
        <p:spPr>
          <a:xfrm>
            <a:off x="609600" y="1600200"/>
            <a:ext cx="7772400" cy="954107"/>
          </a:xfrm>
          <a:prstGeom prst="rect">
            <a:avLst/>
          </a:prstGeom>
          <a:noFill/>
        </p:spPr>
        <p:txBody>
          <a:bodyPr wrap="square" rtlCol="0">
            <a:spAutoFit/>
          </a:bodyPr>
          <a:lstStyle/>
          <a:p>
            <a:r>
              <a:rPr lang="en-US" sz="2800" dirty="0" smtClean="0"/>
              <a:t>The accused is tried in the district of the indictment </a:t>
            </a:r>
            <a:endParaRPr lang="en-US" sz="2800" dirty="0"/>
          </a:p>
        </p:txBody>
      </p:sp>
      <p:sp>
        <p:nvSpPr>
          <p:cNvPr id="4" name="TextBox 3"/>
          <p:cNvSpPr txBox="1"/>
          <p:nvPr/>
        </p:nvSpPr>
        <p:spPr>
          <a:xfrm>
            <a:off x="609600" y="2590800"/>
            <a:ext cx="7772400" cy="954107"/>
          </a:xfrm>
          <a:prstGeom prst="rect">
            <a:avLst/>
          </a:prstGeom>
          <a:noFill/>
        </p:spPr>
        <p:txBody>
          <a:bodyPr wrap="square" rtlCol="0">
            <a:spAutoFit/>
          </a:bodyPr>
          <a:lstStyle/>
          <a:p>
            <a:r>
              <a:rPr lang="en-US" sz="2800" dirty="0" smtClean="0"/>
              <a:t>There can be a request for a change of venue by either the defense or the prosecution </a:t>
            </a:r>
            <a:endParaRPr lang="en-US" sz="2800" dirty="0"/>
          </a:p>
        </p:txBody>
      </p:sp>
      <p:pic>
        <p:nvPicPr>
          <p:cNvPr id="5" name="Picture 4" descr="rman8854l.jpg"/>
          <p:cNvPicPr>
            <a:picLocks noChangeAspect="1"/>
          </p:cNvPicPr>
          <p:nvPr/>
        </p:nvPicPr>
        <p:blipFill>
          <a:blip r:embed="rId2" cstate="print"/>
          <a:stretch>
            <a:fillRect/>
          </a:stretch>
        </p:blipFill>
        <p:spPr>
          <a:xfrm>
            <a:off x="2209800" y="3581400"/>
            <a:ext cx="4236294" cy="3028950"/>
          </a:xfrm>
          <a:prstGeom prst="rect">
            <a:avLst/>
          </a:prstGeom>
        </p:spPr>
      </p:pic>
      <p:sp>
        <p:nvSpPr>
          <p:cNvPr id="6" name="Slide Number Placeholder 5"/>
          <p:cNvSpPr>
            <a:spLocks noGrp="1"/>
          </p:cNvSpPr>
          <p:nvPr>
            <p:ph type="sldNum" sz="quarter" idx="12"/>
          </p:nvPr>
        </p:nvSpPr>
        <p:spPr/>
        <p:txBody>
          <a:bodyPr/>
          <a:lstStyle/>
          <a:p>
            <a:fld id="{063DE398-E9BF-4634-B799-BCF1C7C75ECF}"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Impartial Jury </a:t>
            </a:r>
            <a:endParaRPr lang="en-US" dirty="0"/>
          </a:p>
        </p:txBody>
      </p:sp>
      <p:sp>
        <p:nvSpPr>
          <p:cNvPr id="3" name="TextBox 2"/>
          <p:cNvSpPr txBox="1"/>
          <p:nvPr/>
        </p:nvSpPr>
        <p:spPr>
          <a:xfrm>
            <a:off x="533400" y="1066800"/>
            <a:ext cx="8153400" cy="2246769"/>
          </a:xfrm>
          <a:prstGeom prst="rect">
            <a:avLst/>
          </a:prstGeom>
          <a:noFill/>
        </p:spPr>
        <p:txBody>
          <a:bodyPr wrap="square" rtlCol="0">
            <a:spAutoFit/>
          </a:bodyPr>
          <a:lstStyle/>
          <a:p>
            <a:r>
              <a:rPr lang="en-US" sz="2800" dirty="0" smtClean="0"/>
              <a:t>The jury has to represent a cross section of the community where the crime took place, and the jurors must be unbiased (They don’t have strong feelings one way or another about the crime or the person)</a:t>
            </a:r>
            <a:endParaRPr lang="en-US" sz="2800" dirty="0"/>
          </a:p>
        </p:txBody>
      </p:sp>
      <p:sp>
        <p:nvSpPr>
          <p:cNvPr id="4" name="Slide Number Placeholder 3"/>
          <p:cNvSpPr>
            <a:spLocks noGrp="1"/>
          </p:cNvSpPr>
          <p:nvPr>
            <p:ph type="sldNum" sz="quarter" idx="12"/>
          </p:nvPr>
        </p:nvSpPr>
        <p:spPr/>
        <p:txBody>
          <a:bodyPr/>
          <a:lstStyle/>
          <a:p>
            <a:fld id="{063DE398-E9BF-4634-B799-BCF1C7C75EC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Jury selection </a:t>
            </a:r>
            <a:endParaRPr lang="en-US" dirty="0"/>
          </a:p>
        </p:txBody>
      </p:sp>
      <p:sp>
        <p:nvSpPr>
          <p:cNvPr id="4" name="Content Placeholder 3"/>
          <p:cNvSpPr>
            <a:spLocks noGrp="1"/>
          </p:cNvSpPr>
          <p:nvPr>
            <p:ph idx="1"/>
          </p:nvPr>
        </p:nvSpPr>
        <p:spPr/>
        <p:txBody>
          <a:bodyPr/>
          <a:lstStyle/>
          <a:p>
            <a:r>
              <a:rPr lang="en-US" dirty="0" smtClean="0"/>
              <a:t>Attorneys have the right to peremptory challenges (can question potential jurors and dismiss any they feel may be bias)</a:t>
            </a:r>
          </a:p>
          <a:p>
            <a:r>
              <a:rPr lang="en-US" dirty="0" smtClean="0"/>
              <a:t>They can exclude with cause or without cause</a:t>
            </a:r>
          </a:p>
          <a:p>
            <a:r>
              <a:rPr lang="en-US" dirty="0" smtClean="0"/>
              <a:t>Each side has a set number of exclusions without cause (usually 3) </a:t>
            </a:r>
          </a:p>
          <a:p>
            <a:r>
              <a:rPr lang="en-US" dirty="0" smtClean="0"/>
              <a:t>This process is called </a:t>
            </a:r>
            <a:r>
              <a:rPr lang="en-US" dirty="0" err="1" smtClean="0"/>
              <a:t>Voir</a:t>
            </a:r>
            <a:r>
              <a:rPr lang="en-US" dirty="0" smtClean="0"/>
              <a:t> Dire</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Sixth Amendment (con)</a:t>
            </a:r>
            <a:endParaRPr lang="en-US" dirty="0"/>
          </a:p>
        </p:txBody>
      </p:sp>
      <p:sp>
        <p:nvSpPr>
          <p:cNvPr id="3" name="TextBox 2"/>
          <p:cNvSpPr txBox="1"/>
          <p:nvPr/>
        </p:nvSpPr>
        <p:spPr>
          <a:xfrm>
            <a:off x="304800" y="1752600"/>
            <a:ext cx="8534400" cy="1384995"/>
          </a:xfrm>
          <a:prstGeom prst="rect">
            <a:avLst/>
          </a:prstGeom>
          <a:noFill/>
        </p:spPr>
        <p:txBody>
          <a:bodyPr wrap="square" rtlCol="0">
            <a:spAutoFit/>
          </a:bodyPr>
          <a:lstStyle/>
          <a:p>
            <a:r>
              <a:rPr lang="en-US" sz="2800" dirty="0" smtClean="0"/>
              <a:t>Says: and to be informed of the nature and cause of the accusation; to be confronted with the witnesses against him</a:t>
            </a:r>
            <a:endParaRPr lang="en-US" sz="2800" dirty="0"/>
          </a:p>
        </p:txBody>
      </p:sp>
      <p:sp>
        <p:nvSpPr>
          <p:cNvPr id="4" name="TextBox 3"/>
          <p:cNvSpPr txBox="1"/>
          <p:nvPr/>
        </p:nvSpPr>
        <p:spPr>
          <a:xfrm>
            <a:off x="457200" y="3886200"/>
            <a:ext cx="7620000" cy="2246769"/>
          </a:xfrm>
          <a:prstGeom prst="rect">
            <a:avLst/>
          </a:prstGeom>
          <a:noFill/>
        </p:spPr>
        <p:txBody>
          <a:bodyPr wrap="square" rtlCol="0">
            <a:spAutoFit/>
          </a:bodyPr>
          <a:lstStyle/>
          <a:p>
            <a:r>
              <a:rPr lang="en-US" sz="2800" dirty="0" smtClean="0"/>
              <a:t>Means: the defendant has the right to know what they are being charged with and why they’re being held in jail and the right to face the person who is saying they committed a crime and the right to ask them questions</a:t>
            </a:r>
            <a:endParaRPr lang="en-US" sz="2800"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of accusation</a:t>
            </a:r>
            <a:endParaRPr lang="en-US" dirty="0"/>
          </a:p>
        </p:txBody>
      </p:sp>
      <p:sp>
        <p:nvSpPr>
          <p:cNvPr id="3" name="TextBox 2"/>
          <p:cNvSpPr txBox="1"/>
          <p:nvPr/>
        </p:nvSpPr>
        <p:spPr>
          <a:xfrm>
            <a:off x="609600" y="1524000"/>
            <a:ext cx="7772400" cy="1815882"/>
          </a:xfrm>
          <a:prstGeom prst="rect">
            <a:avLst/>
          </a:prstGeom>
          <a:noFill/>
        </p:spPr>
        <p:txBody>
          <a:bodyPr wrap="square" rtlCol="0">
            <a:spAutoFit/>
          </a:bodyPr>
          <a:lstStyle/>
          <a:p>
            <a:r>
              <a:rPr lang="en-US" sz="2800" dirty="0" smtClean="0"/>
              <a:t>The defendant must be made aware of the charges against them </a:t>
            </a:r>
            <a:r>
              <a:rPr lang="en-US" sz="2800" smtClean="0"/>
              <a:t>at an </a:t>
            </a:r>
            <a:r>
              <a:rPr lang="en-US" sz="2800" dirty="0" smtClean="0"/>
              <a:t>initial appearance </a:t>
            </a:r>
          </a:p>
          <a:p>
            <a:r>
              <a:rPr lang="en-US" sz="2800" dirty="0" smtClean="0"/>
              <a:t>Arraignment (accused hears the charges and their rights, bail can be set at this time) </a:t>
            </a:r>
            <a:endParaRPr lang="en-US" sz="2800" dirty="0"/>
          </a:p>
        </p:txBody>
      </p:sp>
      <p:sp>
        <p:nvSpPr>
          <p:cNvPr id="4" name="TextBox 3"/>
          <p:cNvSpPr txBox="1"/>
          <p:nvPr/>
        </p:nvSpPr>
        <p:spPr>
          <a:xfrm>
            <a:off x="533400" y="3810000"/>
            <a:ext cx="7924800" cy="1815882"/>
          </a:xfrm>
          <a:prstGeom prst="rect">
            <a:avLst/>
          </a:prstGeom>
          <a:noFill/>
        </p:spPr>
        <p:txBody>
          <a:bodyPr wrap="square" rtlCol="0">
            <a:spAutoFit/>
          </a:bodyPr>
          <a:lstStyle/>
          <a:p>
            <a:r>
              <a:rPr lang="en-US" sz="2800" dirty="0" smtClean="0"/>
              <a:t>The constitution does not specify how long they can be held without knowing the charges, the Supreme Court has ruled that it must be promptly (about 48 hours) from the booking</a:t>
            </a:r>
            <a:endParaRPr lang="en-US" sz="2800"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Confrontation </a:t>
            </a:r>
            <a:endParaRPr lang="en-US" dirty="0"/>
          </a:p>
        </p:txBody>
      </p:sp>
      <p:sp>
        <p:nvSpPr>
          <p:cNvPr id="3" name="TextBox 2"/>
          <p:cNvSpPr txBox="1"/>
          <p:nvPr/>
        </p:nvSpPr>
        <p:spPr>
          <a:xfrm>
            <a:off x="381000" y="1295400"/>
            <a:ext cx="8229600" cy="1384995"/>
          </a:xfrm>
          <a:prstGeom prst="rect">
            <a:avLst/>
          </a:prstGeom>
          <a:noFill/>
        </p:spPr>
        <p:txBody>
          <a:bodyPr wrap="square" rtlCol="0">
            <a:spAutoFit/>
          </a:bodyPr>
          <a:lstStyle/>
          <a:p>
            <a:r>
              <a:rPr lang="en-US" sz="2800" dirty="0" smtClean="0"/>
              <a:t>Defendants have the right to face their accusers, this gives the defense the ability to cross-examine someone who is testifying against them </a:t>
            </a:r>
            <a:endParaRPr lang="en-US" sz="2800" dirty="0"/>
          </a:p>
        </p:txBody>
      </p:sp>
      <p:pic>
        <p:nvPicPr>
          <p:cNvPr id="5" name="Picture 4" descr="mban45l.jpg"/>
          <p:cNvPicPr>
            <a:picLocks noChangeAspect="1"/>
          </p:cNvPicPr>
          <p:nvPr/>
        </p:nvPicPr>
        <p:blipFill>
          <a:blip r:embed="rId2" cstate="print"/>
          <a:stretch>
            <a:fillRect/>
          </a:stretch>
        </p:blipFill>
        <p:spPr>
          <a:xfrm>
            <a:off x="1981200" y="2590800"/>
            <a:ext cx="4724400" cy="4032738"/>
          </a:xfrm>
          <a:prstGeom prst="rect">
            <a:avLst/>
          </a:prstGeom>
        </p:spPr>
      </p:pic>
      <p:sp>
        <p:nvSpPr>
          <p:cNvPr id="6" name="Slide Number Placeholder 5"/>
          <p:cNvSpPr>
            <a:spLocks noGrp="1"/>
          </p:cNvSpPr>
          <p:nvPr>
            <p:ph type="sldNum" sz="quarter" idx="12"/>
          </p:nvPr>
        </p:nvSpPr>
        <p:spPr/>
        <p:txBody>
          <a:bodyPr/>
          <a:lstStyle/>
          <a:p>
            <a:fld id="{063DE398-E9BF-4634-B799-BCF1C7C75EC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Sixth Amendment (con)</a:t>
            </a:r>
            <a:endParaRPr lang="en-US" dirty="0"/>
          </a:p>
        </p:txBody>
      </p:sp>
      <p:sp>
        <p:nvSpPr>
          <p:cNvPr id="4" name="TextBox 3"/>
          <p:cNvSpPr txBox="1"/>
          <p:nvPr/>
        </p:nvSpPr>
        <p:spPr>
          <a:xfrm>
            <a:off x="685800" y="1676400"/>
            <a:ext cx="8077200" cy="1384995"/>
          </a:xfrm>
          <a:prstGeom prst="rect">
            <a:avLst/>
          </a:prstGeom>
          <a:noFill/>
        </p:spPr>
        <p:txBody>
          <a:bodyPr wrap="square" rtlCol="0">
            <a:spAutoFit/>
          </a:bodyPr>
          <a:lstStyle/>
          <a:p>
            <a:r>
              <a:rPr lang="en-US" sz="2800" dirty="0" smtClean="0"/>
              <a:t>Says: to have compulsory process for obtaining witnesses in his favor, and to have the assistance of counsel for his defense</a:t>
            </a:r>
            <a:endParaRPr lang="en-US" sz="2800" dirty="0"/>
          </a:p>
        </p:txBody>
      </p:sp>
      <p:sp>
        <p:nvSpPr>
          <p:cNvPr id="5" name="TextBox 4"/>
          <p:cNvSpPr txBox="1"/>
          <p:nvPr/>
        </p:nvSpPr>
        <p:spPr>
          <a:xfrm>
            <a:off x="685800" y="3505200"/>
            <a:ext cx="8077200" cy="1815882"/>
          </a:xfrm>
          <a:prstGeom prst="rect">
            <a:avLst/>
          </a:prstGeom>
          <a:noFill/>
        </p:spPr>
        <p:txBody>
          <a:bodyPr wrap="square" rtlCol="0">
            <a:spAutoFit/>
          </a:bodyPr>
          <a:lstStyle/>
          <a:p>
            <a:r>
              <a:rPr lang="en-US" sz="2800" dirty="0" smtClean="0"/>
              <a:t>Means: the defendant has the right to force anyone to testify, the court will issue a subpoena</a:t>
            </a:r>
          </a:p>
          <a:p>
            <a:r>
              <a:rPr lang="en-US" sz="2800" dirty="0" smtClean="0"/>
              <a:t>They have the right to an attorney, if they cannot afford one, one will be assigned to their case </a:t>
            </a:r>
            <a:endParaRPr lang="en-US" sz="2800" dirty="0"/>
          </a:p>
        </p:txBody>
      </p:sp>
      <p:sp>
        <p:nvSpPr>
          <p:cNvPr id="6" name="Slide Number Placeholder 5"/>
          <p:cNvSpPr>
            <a:spLocks noGrp="1"/>
          </p:cNvSpPr>
          <p:nvPr>
            <p:ph type="sldNum" sz="quarter" idx="12"/>
          </p:nvPr>
        </p:nvSpPr>
        <p:spPr/>
        <p:txBody>
          <a:bodyPr/>
          <a:lstStyle/>
          <a:p>
            <a:fld id="{063DE398-E9BF-4634-B799-BCF1C7C75EC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Compulsory Process</a:t>
            </a:r>
            <a:endParaRPr lang="en-US" dirty="0"/>
          </a:p>
        </p:txBody>
      </p:sp>
      <p:sp>
        <p:nvSpPr>
          <p:cNvPr id="3" name="TextBox 2"/>
          <p:cNvSpPr txBox="1"/>
          <p:nvPr/>
        </p:nvSpPr>
        <p:spPr>
          <a:xfrm>
            <a:off x="457200" y="1447800"/>
            <a:ext cx="8382000" cy="954107"/>
          </a:xfrm>
          <a:prstGeom prst="rect">
            <a:avLst/>
          </a:prstGeom>
          <a:noFill/>
        </p:spPr>
        <p:txBody>
          <a:bodyPr wrap="square" rtlCol="0">
            <a:spAutoFit/>
          </a:bodyPr>
          <a:lstStyle/>
          <a:p>
            <a:r>
              <a:rPr lang="en-US" sz="2800" dirty="0" smtClean="0"/>
              <a:t>Defense can call witness for that would help in their defense </a:t>
            </a:r>
            <a:endParaRPr lang="en-US" sz="2800" dirty="0"/>
          </a:p>
        </p:txBody>
      </p:sp>
      <p:sp>
        <p:nvSpPr>
          <p:cNvPr id="4" name="TextBox 3"/>
          <p:cNvSpPr txBox="1"/>
          <p:nvPr/>
        </p:nvSpPr>
        <p:spPr>
          <a:xfrm>
            <a:off x="457200" y="2438400"/>
            <a:ext cx="8153400" cy="954107"/>
          </a:xfrm>
          <a:prstGeom prst="rect">
            <a:avLst/>
          </a:prstGeom>
          <a:noFill/>
        </p:spPr>
        <p:txBody>
          <a:bodyPr wrap="square" rtlCol="0">
            <a:spAutoFit/>
          </a:bodyPr>
          <a:lstStyle/>
          <a:p>
            <a:r>
              <a:rPr lang="en-US" sz="2800" dirty="0" smtClean="0"/>
              <a:t>The prosecution has to have the opportunity to question each witness the defense calls</a:t>
            </a:r>
            <a:endParaRPr lang="en-US" sz="2800" dirty="0"/>
          </a:p>
        </p:txBody>
      </p:sp>
      <p:pic>
        <p:nvPicPr>
          <p:cNvPr id="5" name="Picture 4" descr="1100013.jpg"/>
          <p:cNvPicPr>
            <a:picLocks noChangeAspect="1"/>
          </p:cNvPicPr>
          <p:nvPr/>
        </p:nvPicPr>
        <p:blipFill>
          <a:blip r:embed="rId2" cstate="print"/>
          <a:stretch>
            <a:fillRect/>
          </a:stretch>
        </p:blipFill>
        <p:spPr>
          <a:xfrm>
            <a:off x="2895600" y="3429000"/>
            <a:ext cx="3640004" cy="3276600"/>
          </a:xfrm>
          <a:prstGeom prst="rect">
            <a:avLst/>
          </a:prstGeom>
        </p:spPr>
      </p:pic>
      <p:sp>
        <p:nvSpPr>
          <p:cNvPr id="6" name="Slide Number Placeholder 5"/>
          <p:cNvSpPr>
            <a:spLocks noGrp="1"/>
          </p:cNvSpPr>
          <p:nvPr>
            <p:ph type="sldNum" sz="quarter" idx="12"/>
          </p:nvPr>
        </p:nvSpPr>
        <p:spPr/>
        <p:txBody>
          <a:bodyPr/>
          <a:lstStyle/>
          <a:p>
            <a:fld id="{063DE398-E9BF-4634-B799-BCF1C7C75ECF}"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Amendment </a:t>
            </a:r>
            <a:endParaRPr lang="en-US" dirty="0"/>
          </a:p>
        </p:txBody>
      </p:sp>
      <p:sp>
        <p:nvSpPr>
          <p:cNvPr id="3" name="Content Placeholder 2"/>
          <p:cNvSpPr>
            <a:spLocks noGrp="1"/>
          </p:cNvSpPr>
          <p:nvPr>
            <p:ph idx="1"/>
          </p:nvPr>
        </p:nvSpPr>
        <p:spPr>
          <a:xfrm>
            <a:off x="304800" y="1219200"/>
            <a:ext cx="8534400" cy="5410200"/>
          </a:xfrm>
        </p:spPr>
        <p:txBody>
          <a:bodyPr>
            <a:normAutofit lnSpcReduction="10000"/>
          </a:bodyPr>
          <a:lstStyle/>
          <a:p>
            <a:pPr>
              <a:buNone/>
            </a:pPr>
            <a:r>
              <a:rPr lang="en-US" dirty="0" smtClean="0"/>
              <a:t>No person shall be held to answer for a capital  crime, or otherwise infamous crime, unless on a presentment or indictment of a grand jury, except in cases arising in the land or naval forces or in the militia, when in actual service in time of war or public danger;  nor shall any person be subject for the same offense to be twice put in jeopardy of life or limb; nor shall be compelled in any criminal case to be a witness against himself, nor be deprived of life, liberty or property without due process of law; nor shall private property be taken for public use without just compensation.</a:t>
            </a:r>
            <a:endParaRPr lang="en-US" dirty="0"/>
          </a:p>
        </p:txBody>
      </p:sp>
      <p:sp>
        <p:nvSpPr>
          <p:cNvPr id="4" name="Slide Number Placeholder 3"/>
          <p:cNvSpPr>
            <a:spLocks noGrp="1"/>
          </p:cNvSpPr>
          <p:nvPr>
            <p:ph type="sldNum" sz="quarter" idx="12"/>
          </p:nvPr>
        </p:nvSpPr>
        <p:spPr/>
        <p:txBody>
          <a:bodyPr/>
          <a:lstStyle/>
          <a:p>
            <a:fld id="{063DE398-E9BF-4634-B799-BCF1C7C75ECF}"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5th Amendment </a:t>
            </a:r>
            <a:endParaRPr lang="en-US" dirty="0"/>
          </a:p>
        </p:txBody>
      </p:sp>
      <p:sp>
        <p:nvSpPr>
          <p:cNvPr id="5" name="Content Placeholder 4"/>
          <p:cNvSpPr>
            <a:spLocks noGrp="1"/>
          </p:cNvSpPr>
          <p:nvPr>
            <p:ph idx="4294967295"/>
          </p:nvPr>
        </p:nvSpPr>
        <p:spPr>
          <a:xfrm>
            <a:off x="0" y="1600200"/>
            <a:ext cx="8229600" cy="4708525"/>
          </a:xfrm>
        </p:spPr>
        <p:txBody>
          <a:bodyPr/>
          <a:lstStyle/>
          <a:p>
            <a:pPr>
              <a:buNone/>
            </a:pPr>
            <a:r>
              <a:rPr lang="en-US" dirty="0" smtClean="0"/>
              <a:t>Says </a:t>
            </a:r>
          </a:p>
          <a:p>
            <a:pPr>
              <a:buNone/>
            </a:pPr>
            <a:r>
              <a:rPr lang="en-US" dirty="0" smtClean="0"/>
              <a:t>No person shall be held to answer for a capital, or other wise infamous crime unless on a presentment or indictment of a grand jury</a:t>
            </a:r>
          </a:p>
          <a:p>
            <a:pPr>
              <a:buNone/>
            </a:pPr>
            <a:endParaRPr lang="en-US" dirty="0"/>
          </a:p>
        </p:txBody>
      </p:sp>
      <p:sp>
        <p:nvSpPr>
          <p:cNvPr id="6" name="TextBox 5"/>
          <p:cNvSpPr txBox="1"/>
          <p:nvPr/>
        </p:nvSpPr>
        <p:spPr>
          <a:xfrm>
            <a:off x="533400" y="4038600"/>
            <a:ext cx="7467600" cy="1815882"/>
          </a:xfrm>
          <a:prstGeom prst="rect">
            <a:avLst/>
          </a:prstGeom>
          <a:noFill/>
        </p:spPr>
        <p:txBody>
          <a:bodyPr wrap="square" rtlCol="0">
            <a:spAutoFit/>
          </a:bodyPr>
          <a:lstStyle/>
          <a:p>
            <a:r>
              <a:rPr lang="en-US" sz="2800" dirty="0" smtClean="0"/>
              <a:t>Means:</a:t>
            </a:r>
          </a:p>
          <a:p>
            <a:r>
              <a:rPr lang="en-US" sz="2800" dirty="0" smtClean="0"/>
              <a:t>Nobody can be put on trial for a very serious crime, unless a group of people called a grand jury first decide there is enough evidence  </a:t>
            </a:r>
            <a:endParaRPr lang="en-US" sz="2800" dirty="0"/>
          </a:p>
        </p:txBody>
      </p:sp>
      <p:sp>
        <p:nvSpPr>
          <p:cNvPr id="7" name="Slide Number Placeholder 6"/>
          <p:cNvSpPr>
            <a:spLocks noGrp="1"/>
          </p:cNvSpPr>
          <p:nvPr>
            <p:ph type="sldNum" sz="quarter" idx="12"/>
          </p:nvPr>
        </p:nvSpPr>
        <p:spPr/>
        <p:txBody>
          <a:bodyPr/>
          <a:lstStyle/>
          <a:p>
            <a:fld id="{063DE398-E9BF-4634-B799-BCF1C7C75ECF}"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Jury </a:t>
            </a:r>
            <a:endParaRPr lang="en-US" dirty="0"/>
          </a:p>
        </p:txBody>
      </p:sp>
      <p:sp>
        <p:nvSpPr>
          <p:cNvPr id="3" name="TextBox 2"/>
          <p:cNvSpPr txBox="1"/>
          <p:nvPr/>
        </p:nvSpPr>
        <p:spPr>
          <a:xfrm>
            <a:off x="685800" y="1447800"/>
            <a:ext cx="8077200" cy="954107"/>
          </a:xfrm>
          <a:prstGeom prst="rect">
            <a:avLst/>
          </a:prstGeom>
          <a:noFill/>
        </p:spPr>
        <p:txBody>
          <a:bodyPr wrap="square" rtlCol="0">
            <a:spAutoFit/>
          </a:bodyPr>
          <a:lstStyle/>
          <a:p>
            <a:r>
              <a:rPr lang="en-US" sz="2800" dirty="0" smtClean="0"/>
              <a:t>Grand jury determines if there is enough evidence for a person to stand trial</a:t>
            </a:r>
            <a:endParaRPr lang="en-US" sz="2800" dirty="0"/>
          </a:p>
        </p:txBody>
      </p:sp>
      <p:sp>
        <p:nvSpPr>
          <p:cNvPr id="4" name="TextBox 3"/>
          <p:cNvSpPr txBox="1"/>
          <p:nvPr/>
        </p:nvSpPr>
        <p:spPr>
          <a:xfrm>
            <a:off x="304800" y="3962400"/>
            <a:ext cx="8229600" cy="1815882"/>
          </a:xfrm>
          <a:prstGeom prst="rect">
            <a:avLst/>
          </a:prstGeom>
          <a:noFill/>
        </p:spPr>
        <p:txBody>
          <a:bodyPr wrap="square" rtlCol="0">
            <a:spAutoFit/>
          </a:bodyPr>
          <a:lstStyle/>
          <a:p>
            <a:r>
              <a:rPr lang="en-US" sz="2800" dirty="0" smtClean="0"/>
              <a:t>All federal capital cases have to use grand juries,  states don’t have to use grand juries (about ½ do) they use preliminary hearings, if there is enough evidence they issue an information  </a:t>
            </a:r>
            <a:endParaRPr lang="en-US" sz="2800" dirty="0"/>
          </a:p>
        </p:txBody>
      </p:sp>
      <p:sp>
        <p:nvSpPr>
          <p:cNvPr id="5" name="TextBox 4"/>
          <p:cNvSpPr txBox="1"/>
          <p:nvPr/>
        </p:nvSpPr>
        <p:spPr>
          <a:xfrm>
            <a:off x="609600" y="2819400"/>
            <a:ext cx="7924800" cy="954107"/>
          </a:xfrm>
          <a:prstGeom prst="rect">
            <a:avLst/>
          </a:prstGeom>
          <a:noFill/>
        </p:spPr>
        <p:txBody>
          <a:bodyPr wrap="square" rtlCol="0">
            <a:spAutoFit/>
          </a:bodyPr>
          <a:lstStyle/>
          <a:p>
            <a:r>
              <a:rPr lang="en-US" sz="2800" dirty="0" smtClean="0"/>
              <a:t>If the grand jury determines there is enough evidence they issue an indictment </a:t>
            </a:r>
            <a:endParaRPr lang="en-US" sz="2800" dirty="0"/>
          </a:p>
        </p:txBody>
      </p:sp>
      <p:sp>
        <p:nvSpPr>
          <p:cNvPr id="6" name="Slide Number Placeholder 5"/>
          <p:cNvSpPr>
            <a:spLocks noGrp="1"/>
          </p:cNvSpPr>
          <p:nvPr>
            <p:ph type="sldNum" sz="quarter" idx="12"/>
          </p:nvPr>
        </p:nvSpPr>
        <p:spPr/>
        <p:txBody>
          <a:bodyPr/>
          <a:lstStyle/>
          <a:p>
            <a:fld id="{063DE398-E9BF-4634-B799-BCF1C7C75ECF}"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Amendment (con) </a:t>
            </a:r>
            <a:endParaRPr lang="en-US" dirty="0"/>
          </a:p>
        </p:txBody>
      </p:sp>
      <p:sp>
        <p:nvSpPr>
          <p:cNvPr id="3" name="TextBox 2"/>
          <p:cNvSpPr txBox="1"/>
          <p:nvPr/>
        </p:nvSpPr>
        <p:spPr>
          <a:xfrm>
            <a:off x="1295400" y="1524000"/>
            <a:ext cx="6934200" cy="1815882"/>
          </a:xfrm>
          <a:prstGeom prst="rect">
            <a:avLst/>
          </a:prstGeom>
          <a:noFill/>
        </p:spPr>
        <p:txBody>
          <a:bodyPr wrap="square" rtlCol="0">
            <a:spAutoFit/>
          </a:bodyPr>
          <a:lstStyle/>
          <a:p>
            <a:r>
              <a:rPr lang="en-US" sz="2800" dirty="0" smtClean="0"/>
              <a:t>Says: </a:t>
            </a:r>
          </a:p>
          <a:p>
            <a:r>
              <a:rPr lang="en-US" sz="2800" dirty="0" smtClean="0"/>
              <a:t>Except in cases arising in the land or naval forces, or in the militia, when in actual service in time of war or public danger</a:t>
            </a:r>
            <a:endParaRPr lang="en-US" sz="2800" dirty="0"/>
          </a:p>
        </p:txBody>
      </p:sp>
      <p:sp>
        <p:nvSpPr>
          <p:cNvPr id="4" name="TextBox 3"/>
          <p:cNvSpPr txBox="1"/>
          <p:nvPr/>
        </p:nvSpPr>
        <p:spPr>
          <a:xfrm>
            <a:off x="1143000" y="4267200"/>
            <a:ext cx="7239000" cy="2092881"/>
          </a:xfrm>
          <a:prstGeom prst="rect">
            <a:avLst/>
          </a:prstGeom>
          <a:noFill/>
        </p:spPr>
        <p:txBody>
          <a:bodyPr wrap="square" rtlCol="0">
            <a:spAutoFit/>
          </a:bodyPr>
          <a:lstStyle/>
          <a:p>
            <a:r>
              <a:rPr lang="en-US" sz="2800" dirty="0" smtClean="0"/>
              <a:t>Means: people in the military can be put on trial with out indictment or grand jury if they commit a crime during war or national emergency </a:t>
            </a:r>
            <a:r>
              <a:rPr lang="en-US" dirty="0" smtClean="0"/>
              <a:t> </a:t>
            </a:r>
          </a:p>
          <a:p>
            <a:endParaRPr lang="en-US"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Amendment (con)</a:t>
            </a:r>
            <a:endParaRPr lang="en-US" dirty="0"/>
          </a:p>
        </p:txBody>
      </p:sp>
      <p:sp>
        <p:nvSpPr>
          <p:cNvPr id="3" name="TextBox 2"/>
          <p:cNvSpPr txBox="1"/>
          <p:nvPr/>
        </p:nvSpPr>
        <p:spPr>
          <a:xfrm>
            <a:off x="1066800" y="2362200"/>
            <a:ext cx="7239000" cy="1384995"/>
          </a:xfrm>
          <a:prstGeom prst="rect">
            <a:avLst/>
          </a:prstGeom>
          <a:noFill/>
        </p:spPr>
        <p:txBody>
          <a:bodyPr wrap="square" rtlCol="0">
            <a:spAutoFit/>
          </a:bodyPr>
          <a:lstStyle/>
          <a:p>
            <a:r>
              <a:rPr lang="en-US" sz="2800" dirty="0" smtClean="0"/>
              <a:t>Says: nor shall any person be subject for the same offense to be twice put in jeopardy of life or limb</a:t>
            </a:r>
            <a:endParaRPr lang="en-US" sz="2800" dirty="0"/>
          </a:p>
        </p:txBody>
      </p:sp>
      <p:sp>
        <p:nvSpPr>
          <p:cNvPr id="4" name="TextBox 3"/>
          <p:cNvSpPr txBox="1"/>
          <p:nvPr/>
        </p:nvSpPr>
        <p:spPr>
          <a:xfrm>
            <a:off x="838200" y="4191000"/>
            <a:ext cx="7620000" cy="1815882"/>
          </a:xfrm>
          <a:prstGeom prst="rect">
            <a:avLst/>
          </a:prstGeom>
          <a:noFill/>
        </p:spPr>
        <p:txBody>
          <a:bodyPr wrap="square" rtlCol="0">
            <a:spAutoFit/>
          </a:bodyPr>
          <a:lstStyle/>
          <a:p>
            <a:r>
              <a:rPr lang="en-US" sz="2800" dirty="0" smtClean="0"/>
              <a:t>Means: if someone is put on trial for a crime and the person is found guilty or not guilty they may not be put on trial again for the same charges </a:t>
            </a:r>
            <a:endParaRPr lang="en-US" sz="2800"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Jeopardy </a:t>
            </a:r>
            <a:endParaRPr lang="en-US" dirty="0"/>
          </a:p>
        </p:txBody>
      </p:sp>
      <p:sp>
        <p:nvSpPr>
          <p:cNvPr id="3" name="TextBox 2"/>
          <p:cNvSpPr txBox="1"/>
          <p:nvPr/>
        </p:nvSpPr>
        <p:spPr>
          <a:xfrm>
            <a:off x="381000" y="2133600"/>
            <a:ext cx="8229600" cy="954107"/>
          </a:xfrm>
          <a:prstGeom prst="rect">
            <a:avLst/>
          </a:prstGeom>
          <a:noFill/>
        </p:spPr>
        <p:txBody>
          <a:bodyPr wrap="square" rtlCol="0">
            <a:spAutoFit/>
          </a:bodyPr>
          <a:lstStyle/>
          <a:p>
            <a:r>
              <a:rPr lang="en-US" sz="2800" dirty="0" smtClean="0"/>
              <a:t>Protects citizens from being tried twice for the same offense </a:t>
            </a:r>
            <a:endParaRPr lang="en-US" sz="2800" dirty="0"/>
          </a:p>
        </p:txBody>
      </p:sp>
      <p:sp>
        <p:nvSpPr>
          <p:cNvPr id="5" name="TextBox 4"/>
          <p:cNvSpPr txBox="1"/>
          <p:nvPr/>
        </p:nvSpPr>
        <p:spPr>
          <a:xfrm>
            <a:off x="381000" y="3124200"/>
            <a:ext cx="7391400" cy="1384995"/>
          </a:xfrm>
          <a:prstGeom prst="rect">
            <a:avLst/>
          </a:prstGeom>
          <a:noFill/>
        </p:spPr>
        <p:txBody>
          <a:bodyPr wrap="square" rtlCol="0">
            <a:spAutoFit/>
          </a:bodyPr>
          <a:lstStyle/>
          <a:p>
            <a:r>
              <a:rPr lang="en-US" sz="2800" dirty="0" smtClean="0"/>
              <a:t>Prevents the government from giving a defendant more than one punishment for the same offense </a:t>
            </a:r>
            <a:endParaRPr lang="en-US" sz="2800" dirty="0"/>
          </a:p>
        </p:txBody>
      </p:sp>
      <p:sp>
        <p:nvSpPr>
          <p:cNvPr id="6" name="TextBox 5"/>
          <p:cNvSpPr txBox="1"/>
          <p:nvPr/>
        </p:nvSpPr>
        <p:spPr>
          <a:xfrm>
            <a:off x="381000" y="4495800"/>
            <a:ext cx="7620000" cy="954107"/>
          </a:xfrm>
          <a:prstGeom prst="rect">
            <a:avLst/>
          </a:prstGeom>
          <a:noFill/>
        </p:spPr>
        <p:txBody>
          <a:bodyPr wrap="square" rtlCol="0">
            <a:spAutoFit/>
          </a:bodyPr>
          <a:lstStyle/>
          <a:p>
            <a:r>
              <a:rPr lang="en-US" sz="2800" dirty="0" smtClean="0"/>
              <a:t>Defendants can be found not guilty in criminal court and then tried in civil court </a:t>
            </a:r>
            <a:endParaRPr lang="en-US" sz="2800" dirty="0"/>
          </a:p>
        </p:txBody>
      </p:sp>
      <p:sp>
        <p:nvSpPr>
          <p:cNvPr id="8" name="TextBox 7"/>
          <p:cNvSpPr txBox="1"/>
          <p:nvPr/>
        </p:nvSpPr>
        <p:spPr>
          <a:xfrm>
            <a:off x="457200" y="5867400"/>
            <a:ext cx="7315200" cy="523220"/>
          </a:xfrm>
          <a:prstGeom prst="rect">
            <a:avLst/>
          </a:prstGeom>
          <a:noFill/>
        </p:spPr>
        <p:txBody>
          <a:bodyPr wrap="square" rtlCol="0">
            <a:spAutoFit/>
          </a:bodyPr>
          <a:lstStyle/>
          <a:p>
            <a:r>
              <a:rPr lang="en-US" sz="2800" dirty="0" smtClean="0"/>
              <a:t>In civil court you don’t face loss of liberty </a:t>
            </a:r>
            <a:endParaRPr lang="en-US" sz="2800" dirty="0"/>
          </a:p>
        </p:txBody>
      </p:sp>
      <p:sp>
        <p:nvSpPr>
          <p:cNvPr id="7" name="Slide Number Placeholder 6"/>
          <p:cNvSpPr>
            <a:spLocks noGrp="1"/>
          </p:cNvSpPr>
          <p:nvPr>
            <p:ph type="sldNum" sz="quarter" idx="12"/>
          </p:nvPr>
        </p:nvSpPr>
        <p:spPr/>
        <p:txBody>
          <a:bodyPr/>
          <a:lstStyle/>
          <a:p>
            <a:fld id="{063DE398-E9BF-4634-B799-BCF1C7C75ECF}"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amond(in)">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Jeopardy </a:t>
            </a:r>
            <a:endParaRPr lang="en-US" dirty="0"/>
          </a:p>
        </p:txBody>
      </p:sp>
      <p:pic>
        <p:nvPicPr>
          <p:cNvPr id="3" name="Picture 2" descr="oj.jpg"/>
          <p:cNvPicPr>
            <a:picLocks noChangeAspect="1"/>
          </p:cNvPicPr>
          <p:nvPr/>
        </p:nvPicPr>
        <p:blipFill>
          <a:blip r:embed="rId2" cstate="print"/>
          <a:stretch>
            <a:fillRect/>
          </a:stretch>
        </p:blipFill>
        <p:spPr>
          <a:xfrm>
            <a:off x="1905000" y="2895600"/>
            <a:ext cx="4749800" cy="3562350"/>
          </a:xfrm>
          <a:prstGeom prst="rect">
            <a:avLst/>
          </a:prstGeom>
        </p:spPr>
      </p:pic>
      <p:sp>
        <p:nvSpPr>
          <p:cNvPr id="4" name="TextBox 3"/>
          <p:cNvSpPr txBox="1"/>
          <p:nvPr/>
        </p:nvSpPr>
        <p:spPr>
          <a:xfrm>
            <a:off x="990600" y="1600200"/>
            <a:ext cx="7239000" cy="954107"/>
          </a:xfrm>
          <a:prstGeom prst="rect">
            <a:avLst/>
          </a:prstGeom>
          <a:noFill/>
        </p:spPr>
        <p:txBody>
          <a:bodyPr wrap="square" rtlCol="0">
            <a:spAutoFit/>
          </a:bodyPr>
          <a:lstStyle/>
          <a:p>
            <a:r>
              <a:rPr lang="en-US" sz="2800" dirty="0" smtClean="0"/>
              <a:t>O.J. was found not guilty in criminal court but guilty in civil court </a:t>
            </a:r>
            <a:endParaRPr lang="en-US" sz="2800" dirty="0"/>
          </a:p>
        </p:txBody>
      </p:sp>
      <p:sp>
        <p:nvSpPr>
          <p:cNvPr id="5" name="Slide Number Placeholder 4"/>
          <p:cNvSpPr>
            <a:spLocks noGrp="1"/>
          </p:cNvSpPr>
          <p:nvPr>
            <p:ph type="sldNum" sz="quarter" idx="12"/>
          </p:nvPr>
        </p:nvSpPr>
        <p:spPr/>
        <p:txBody>
          <a:bodyPr/>
          <a:lstStyle/>
          <a:p>
            <a:fld id="{063DE398-E9BF-4634-B799-BCF1C7C75ECF}"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TotalTime>
  <Words>1419</Words>
  <Application>Microsoft Office PowerPoint</Application>
  <PresentationFormat>On-screen Show (4:3)</PresentationFormat>
  <Paragraphs>117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Criminal Justice Unit 4</vt:lpstr>
      <vt:lpstr>Pre-unit quiz </vt:lpstr>
      <vt:lpstr>5th Amendment </vt:lpstr>
      <vt:lpstr>5th Amendment </vt:lpstr>
      <vt:lpstr>Grand Jury </vt:lpstr>
      <vt:lpstr>5th Amendment (con) </vt:lpstr>
      <vt:lpstr>5th Amendment (con)</vt:lpstr>
      <vt:lpstr>Double Jeopardy </vt:lpstr>
      <vt:lpstr>Double Jeopardy </vt:lpstr>
      <vt:lpstr>5th Amendment (con)</vt:lpstr>
      <vt:lpstr>Self Incrimination </vt:lpstr>
      <vt:lpstr>5th Amendment (con) </vt:lpstr>
      <vt:lpstr>5th Amendment (con) </vt:lpstr>
      <vt:lpstr>Due Process Clause </vt:lpstr>
      <vt:lpstr>Sixth Amendment </vt:lpstr>
      <vt:lpstr>Sixth Amendment (con)</vt:lpstr>
      <vt:lpstr>Speedy Trial </vt:lpstr>
      <vt:lpstr>Sixth Amendment (con)</vt:lpstr>
      <vt:lpstr>Sixth Amendment (con)</vt:lpstr>
      <vt:lpstr>Place of the Trial </vt:lpstr>
      <vt:lpstr>Impartial Jury </vt:lpstr>
      <vt:lpstr>Jury selection </vt:lpstr>
      <vt:lpstr>Sixth Amendment (con)</vt:lpstr>
      <vt:lpstr>Notice of accusation</vt:lpstr>
      <vt:lpstr>Confrontation </vt:lpstr>
      <vt:lpstr>Sixth Amendment (con)</vt:lpstr>
      <vt:lpstr>Compulsory Process</vt:lpstr>
    </vt:vector>
  </TitlesOfParts>
  <Company>Lincoln School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 Unit 4</dc:title>
  <dc:creator>hanleyp</dc:creator>
  <cp:lastModifiedBy>hanleyp</cp:lastModifiedBy>
  <cp:revision>62</cp:revision>
  <dcterms:created xsi:type="dcterms:W3CDTF">2010-01-08T14:17:01Z</dcterms:created>
  <dcterms:modified xsi:type="dcterms:W3CDTF">2015-01-15T13:40:06Z</dcterms:modified>
</cp:coreProperties>
</file>