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21"/>
  </p:notesMasterIdLst>
  <p:handoutMasterIdLst>
    <p:handoutMasterId r:id="rId22"/>
  </p:handoutMasterIdLst>
  <p:sldIdLst>
    <p:sldId id="256" r:id="rId2"/>
    <p:sldId id="262" r:id="rId3"/>
    <p:sldId id="264" r:id="rId4"/>
    <p:sldId id="263" r:id="rId5"/>
    <p:sldId id="265" r:id="rId6"/>
    <p:sldId id="266" r:id="rId7"/>
    <p:sldId id="282" r:id="rId8"/>
    <p:sldId id="311" r:id="rId9"/>
    <p:sldId id="284" r:id="rId10"/>
    <p:sldId id="285" r:id="rId11"/>
    <p:sldId id="286" r:id="rId12"/>
    <p:sldId id="287" r:id="rId13"/>
    <p:sldId id="288" r:id="rId14"/>
    <p:sldId id="289" r:id="rId15"/>
    <p:sldId id="290" r:id="rId16"/>
    <p:sldId id="291" r:id="rId17"/>
    <p:sldId id="292" r:id="rId18"/>
    <p:sldId id="293" r:id="rId19"/>
    <p:sldId id="295" r:id="rId2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autoAdjust="0"/>
    <p:restoredTop sz="94660"/>
  </p:normalViewPr>
  <p:slideViewPr>
    <p:cSldViewPr>
      <p:cViewPr varScale="1">
        <p:scale>
          <a:sx n="68" d="100"/>
          <a:sy n="68" d="100"/>
        </p:scale>
        <p:origin x="-5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B3223C20-067F-417B-9AA2-251EEDF29A71}" type="datetimeFigureOut">
              <a:rPr lang="en-US" smtClean="0"/>
              <a:pPr/>
              <a:t>8/26/2014</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0BFF2EB9-1892-4A8B-966F-BC33643297AF}"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7AD31357-A652-4874-A1B9-5E812AC46050}" type="datetimeFigureOut">
              <a:rPr lang="en-US" smtClean="0"/>
              <a:pPr/>
              <a:t>8/26/2014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A98A4365-F96B-4C3F-BDAA-0AA22FE3EF2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defRPr/>
            </a:pPr>
            <a:fld id="{8ACF9F9E-269B-4E18-97CE-577BF28D03C1}" type="datetime1">
              <a:rPr lang="en-US" smtClean="0"/>
              <a:pPr>
                <a:defRPr/>
              </a:pPr>
              <a:t>8/26/2014</a:t>
            </a:fld>
            <a:endParaRPr lang="en-US"/>
          </a:p>
        </p:txBody>
      </p:sp>
      <p:sp>
        <p:nvSpPr>
          <p:cNvPr id="17" name="Footer Placeholder 16"/>
          <p:cNvSpPr>
            <a:spLocks noGrp="1"/>
          </p:cNvSpPr>
          <p:nvPr>
            <p:ph type="ftr" sz="quarter" idx="11"/>
          </p:nvPr>
        </p:nvSpPr>
        <p:spPr/>
        <p:txBody>
          <a:bodyPr/>
          <a:lstStyle/>
          <a:p>
            <a:pPr>
              <a:defRPr/>
            </a:pPr>
            <a:endParaRPr lang="en-US"/>
          </a:p>
        </p:txBody>
      </p:sp>
      <p:sp>
        <p:nvSpPr>
          <p:cNvPr id="29" name="Slide Number Placeholder 28"/>
          <p:cNvSpPr>
            <a:spLocks noGrp="1"/>
          </p:cNvSpPr>
          <p:nvPr>
            <p:ph type="sldNum" sz="quarter" idx="12"/>
          </p:nvPr>
        </p:nvSpPr>
        <p:spPr/>
        <p:txBody>
          <a:bodyPr/>
          <a:lstStyle/>
          <a:p>
            <a:pPr>
              <a:defRPr/>
            </a:pPr>
            <a:fld id="{1240BBBA-BD67-4560-9003-22019973057E}" type="slidenum">
              <a:rPr lang="en-US" smtClean="0"/>
              <a:pPr>
                <a:defRPr/>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2DE715B2-BDE2-41F2-9552-9C2EA902D93E}" type="datetime1">
              <a:rPr lang="en-US" smtClean="0"/>
              <a:pPr>
                <a:defRPr/>
              </a:pPr>
              <a:t>8/26/2014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47F92A2-C9B9-4828-9E74-ED4D03C2FDE3}"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FE8E9BE-EC62-4710-8BEF-544A70632777}" type="datetime1">
              <a:rPr lang="en-US" smtClean="0"/>
              <a:pPr>
                <a:defRPr/>
              </a:pPr>
              <a:t>8/26/2014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3AB7AA-FAAA-4671-A91E-4659ECE3C93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B07C723-EEB2-4088-A4D5-5986D7C30971}" type="datetime1">
              <a:rPr lang="en-US" smtClean="0"/>
              <a:pPr>
                <a:defRPr/>
              </a:pPr>
              <a:t>8/26/2014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C234DD5-A5F9-47B0-BDF5-880A2F4776DE}"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C9D56D9E-8679-4DCA-B7CC-216C42529F54}" type="datetime1">
              <a:rPr lang="en-US" smtClean="0"/>
              <a:pPr>
                <a:defRPr/>
              </a:pPr>
              <a:t>8/26/2014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7924800" y="6416675"/>
            <a:ext cx="762000" cy="365125"/>
          </a:xfrm>
        </p:spPr>
        <p:txBody>
          <a:bodyPr/>
          <a:lstStyle/>
          <a:p>
            <a:pPr>
              <a:defRPr/>
            </a:pPr>
            <a:fld id="{BA64A055-D6A2-469E-A044-509F09BE4262}"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0BA5F74D-9D6D-4517-8E53-C61A87F1FB0A}" type="datetime1">
              <a:rPr lang="en-US" smtClean="0"/>
              <a:pPr>
                <a:defRPr/>
              </a:pPr>
              <a:t>8/26/2014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AD7DB72-23D5-4892-AF38-1A91D147BEC1}"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CF62AB86-2892-4E0C-A754-B27210BB066A}" type="datetime1">
              <a:rPr lang="en-US" smtClean="0"/>
              <a:pPr>
                <a:defRPr/>
              </a:pPr>
              <a:t>8/26/2014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328AE48-73AE-4795-999C-687DC3DD9BA3}"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599174FF-7C71-4B2B-9F49-B5604642F8E2}" type="datetime1">
              <a:rPr lang="en-US" smtClean="0"/>
              <a:pPr>
                <a:defRPr/>
              </a:pPr>
              <a:t>8/26/2014</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D1635F1-0ADE-4803-B731-94772060E630}"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85B3384-6948-408B-987D-7D8318AFD2F2}" type="datetime1">
              <a:rPr lang="en-US" smtClean="0"/>
              <a:pPr>
                <a:defRPr/>
              </a:pPr>
              <a:t>8/26/2014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B70C3FD6-3487-470C-A0AC-CB2433A9A10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E0FBE067-0000-4F8E-9523-65326B5613E7}" type="datetime1">
              <a:rPr lang="en-US" smtClean="0"/>
              <a:pPr>
                <a:defRPr/>
              </a:pPr>
              <a:t>8/26/2014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310DD8-4C97-4980-862A-1710E0B19AF9}"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E23F2381-DFCA-46FA-9894-3B2151EE3BAF}" type="datetime1">
              <a:rPr lang="en-US" smtClean="0"/>
              <a:pPr>
                <a:defRPr/>
              </a:pPr>
              <a:t>8/26/2014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3C8FAF1-C0FD-4710-8F8A-6B1A7B2AFCFB}"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defRPr/>
            </a:pPr>
            <a:fld id="{45B64F65-6B23-44D7-B78B-199090770A76}" type="datetime1">
              <a:rPr lang="en-US" smtClean="0"/>
              <a:pPr>
                <a:defRPr/>
              </a:pPr>
              <a:t>8/26/2014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defRPr/>
            </a:pP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defRPr/>
            </a:pPr>
            <a:fld id="{85AD8034-8D2E-47A2-A1D2-FA6618960A92}" type="slidenum">
              <a:rPr lang="en-US" smtClean="0"/>
              <a:pPr>
                <a:defRPr/>
              </a:pPr>
              <a:t>‹#›</a:t>
            </a:fld>
            <a:endParaRPr lang="en-US"/>
          </a:p>
        </p:txBody>
      </p:sp>
    </p:spTree>
  </p:cSld>
  <p:clrMap bg1="dk1" tx1="lt1" bg2="dk2"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fontAlgn="auto">
              <a:spcAft>
                <a:spcPts val="0"/>
              </a:spcAft>
              <a:defRPr/>
            </a:pPr>
            <a:r>
              <a:rPr lang="en-US" dirty="0" smtClean="0"/>
              <a:t> Criminal Justice Unit 1</a:t>
            </a:r>
            <a:endParaRPr lang="en-US" dirty="0"/>
          </a:p>
        </p:txBody>
      </p:sp>
      <p:sp>
        <p:nvSpPr>
          <p:cNvPr id="13314" name="TextBox 4"/>
          <p:cNvSpPr txBox="1">
            <a:spLocks noChangeArrowheads="1"/>
          </p:cNvSpPr>
          <p:nvPr/>
        </p:nvSpPr>
        <p:spPr bwMode="auto">
          <a:xfrm>
            <a:off x="838200" y="2362200"/>
            <a:ext cx="7543800" cy="584200"/>
          </a:xfrm>
          <a:prstGeom prst="rect">
            <a:avLst/>
          </a:prstGeom>
          <a:noFill/>
          <a:ln w="9525">
            <a:noFill/>
            <a:miter lim="800000"/>
            <a:headEnd/>
            <a:tailEnd/>
          </a:ln>
        </p:spPr>
        <p:txBody>
          <a:bodyPr>
            <a:spAutoFit/>
          </a:bodyPr>
          <a:lstStyle/>
          <a:p>
            <a:pPr algn="ctr"/>
            <a:r>
              <a:rPr lang="en-US" sz="3200" b="1">
                <a:latin typeface="Lucida Sans Unicode" pitchFamily="34" charset="0"/>
              </a:rPr>
              <a:t>Crime and Criminal Justice   </a:t>
            </a:r>
          </a:p>
        </p:txBody>
      </p:sp>
      <p:sp>
        <p:nvSpPr>
          <p:cNvPr id="5" name="Slide Number Placeholder 4"/>
          <p:cNvSpPr>
            <a:spLocks noGrp="1"/>
          </p:cNvSpPr>
          <p:nvPr>
            <p:ph type="sldNum" sz="quarter" idx="12"/>
          </p:nvPr>
        </p:nvSpPr>
        <p:spPr/>
        <p:txBody>
          <a:bodyPr/>
          <a:lstStyle/>
          <a:p>
            <a:pPr>
              <a:defRPr/>
            </a:pPr>
            <a:fld id="{CD1635F1-0ADE-4803-B731-94772060E630}"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Wedding Cake Model of Justice </a:t>
            </a:r>
            <a:endParaRPr lang="en-US" dirty="0"/>
          </a:p>
        </p:txBody>
      </p:sp>
      <p:sp>
        <p:nvSpPr>
          <p:cNvPr id="3" name="TextBox 2"/>
          <p:cNvSpPr txBox="1"/>
          <p:nvPr/>
        </p:nvSpPr>
        <p:spPr>
          <a:xfrm>
            <a:off x="457200" y="1524000"/>
            <a:ext cx="8305800" cy="1569660"/>
          </a:xfrm>
          <a:prstGeom prst="rect">
            <a:avLst/>
          </a:prstGeom>
          <a:noFill/>
        </p:spPr>
        <p:txBody>
          <a:bodyPr wrap="square" rtlCol="0">
            <a:spAutoFit/>
          </a:bodyPr>
          <a:lstStyle/>
          <a:p>
            <a:r>
              <a:rPr lang="en-US" sz="3200" dirty="0" smtClean="0">
                <a:solidFill>
                  <a:srgbClr val="FFFF00"/>
                </a:solidFill>
              </a:rPr>
              <a:t>Third layer: </a:t>
            </a:r>
            <a:r>
              <a:rPr lang="en-US" sz="3200" dirty="0" smtClean="0"/>
              <a:t>less serious felonies, committed by first time offenders or involving people who know each other</a:t>
            </a:r>
            <a:endParaRPr lang="en-US" sz="3200" dirty="0"/>
          </a:p>
        </p:txBody>
      </p:sp>
      <p:sp>
        <p:nvSpPr>
          <p:cNvPr id="4" name="TextBox 3"/>
          <p:cNvSpPr txBox="1"/>
          <p:nvPr/>
        </p:nvSpPr>
        <p:spPr>
          <a:xfrm>
            <a:off x="609600" y="4191000"/>
            <a:ext cx="8153400" cy="2062103"/>
          </a:xfrm>
          <a:prstGeom prst="rect">
            <a:avLst/>
          </a:prstGeom>
          <a:noFill/>
        </p:spPr>
        <p:txBody>
          <a:bodyPr wrap="square" rtlCol="0">
            <a:spAutoFit/>
          </a:bodyPr>
          <a:lstStyle/>
          <a:p>
            <a:r>
              <a:rPr lang="en-US" sz="3200" dirty="0" smtClean="0">
                <a:solidFill>
                  <a:srgbClr val="FFFF00"/>
                </a:solidFill>
              </a:rPr>
              <a:t>Fourth Layer: </a:t>
            </a:r>
            <a:r>
              <a:rPr lang="en-US" sz="3200" dirty="0" smtClean="0"/>
              <a:t>misdemeanors, small crimes handled by the lower courts, little attention is given to this layer but is the largest number of crimes </a:t>
            </a:r>
            <a:endParaRPr lang="en-US" sz="3200" dirty="0"/>
          </a:p>
        </p:txBody>
      </p:sp>
      <p:sp>
        <p:nvSpPr>
          <p:cNvPr id="5" name="Slide Number Placeholder 4"/>
          <p:cNvSpPr>
            <a:spLocks noGrp="1"/>
          </p:cNvSpPr>
          <p:nvPr>
            <p:ph type="sldNum" sz="quarter" idx="12"/>
          </p:nvPr>
        </p:nvSpPr>
        <p:spPr/>
        <p:txBody>
          <a:bodyPr/>
          <a:lstStyle/>
          <a:p>
            <a:pPr>
              <a:defRPr/>
            </a:pPr>
            <a:fld id="{CD1635F1-0ADE-4803-B731-94772060E63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Wedding Cake Model of Justice </a:t>
            </a:r>
            <a:endParaRPr lang="en-US" dirty="0"/>
          </a:p>
        </p:txBody>
      </p:sp>
      <p:sp>
        <p:nvSpPr>
          <p:cNvPr id="7" name="TextBox 6"/>
          <p:cNvSpPr txBox="1"/>
          <p:nvPr/>
        </p:nvSpPr>
        <p:spPr>
          <a:xfrm>
            <a:off x="3962400" y="2667000"/>
            <a:ext cx="1828800" cy="523220"/>
          </a:xfrm>
          <a:prstGeom prst="rect">
            <a:avLst/>
          </a:prstGeom>
          <a:noFill/>
        </p:spPr>
        <p:txBody>
          <a:bodyPr wrap="square" rtlCol="0">
            <a:spAutoFit/>
          </a:bodyPr>
          <a:lstStyle/>
          <a:p>
            <a:pPr algn="ctr"/>
            <a:r>
              <a:rPr lang="en-US" sz="2800" dirty="0" smtClean="0"/>
              <a:t> </a:t>
            </a:r>
            <a:endParaRPr lang="en-US" sz="2800" dirty="0"/>
          </a:p>
        </p:txBody>
      </p:sp>
      <p:sp>
        <p:nvSpPr>
          <p:cNvPr id="9" name="TextBox 8"/>
          <p:cNvSpPr txBox="1"/>
          <p:nvPr/>
        </p:nvSpPr>
        <p:spPr>
          <a:xfrm>
            <a:off x="3276600" y="3429000"/>
            <a:ext cx="3352800" cy="461665"/>
          </a:xfrm>
          <a:prstGeom prst="rect">
            <a:avLst/>
          </a:prstGeom>
          <a:noFill/>
        </p:spPr>
        <p:txBody>
          <a:bodyPr wrap="square" rtlCol="0">
            <a:spAutoFit/>
          </a:bodyPr>
          <a:lstStyle/>
          <a:p>
            <a:pPr algn="ctr"/>
            <a:r>
              <a:rPr lang="en-US" sz="2400" dirty="0" smtClean="0"/>
              <a:t> </a:t>
            </a:r>
            <a:endParaRPr lang="en-US" sz="2400" dirty="0"/>
          </a:p>
        </p:txBody>
      </p:sp>
      <p:sp>
        <p:nvSpPr>
          <p:cNvPr id="10" name="TextBox 9"/>
          <p:cNvSpPr txBox="1"/>
          <p:nvPr/>
        </p:nvSpPr>
        <p:spPr>
          <a:xfrm>
            <a:off x="2590800" y="4267200"/>
            <a:ext cx="4419600" cy="461665"/>
          </a:xfrm>
          <a:prstGeom prst="rect">
            <a:avLst/>
          </a:prstGeom>
          <a:noFill/>
        </p:spPr>
        <p:txBody>
          <a:bodyPr wrap="square" rtlCol="0">
            <a:spAutoFit/>
          </a:bodyPr>
          <a:lstStyle/>
          <a:p>
            <a:pPr algn="ctr"/>
            <a:r>
              <a:rPr lang="en-US" sz="2400" dirty="0" smtClean="0"/>
              <a:t> </a:t>
            </a:r>
            <a:endParaRPr lang="en-US" sz="2400" dirty="0"/>
          </a:p>
        </p:txBody>
      </p:sp>
      <p:sp>
        <p:nvSpPr>
          <p:cNvPr id="11" name="TextBox 10"/>
          <p:cNvSpPr txBox="1"/>
          <p:nvPr/>
        </p:nvSpPr>
        <p:spPr>
          <a:xfrm>
            <a:off x="2057400" y="5334000"/>
            <a:ext cx="5867400" cy="461665"/>
          </a:xfrm>
          <a:prstGeom prst="rect">
            <a:avLst/>
          </a:prstGeom>
          <a:noFill/>
        </p:spPr>
        <p:txBody>
          <a:bodyPr wrap="square" rtlCol="0">
            <a:spAutoFit/>
          </a:bodyPr>
          <a:lstStyle/>
          <a:p>
            <a:pPr algn="ctr"/>
            <a:r>
              <a:rPr lang="en-US" sz="2400" dirty="0" smtClean="0"/>
              <a:t> </a:t>
            </a:r>
            <a:endParaRPr lang="en-US" sz="2400" dirty="0"/>
          </a:p>
        </p:txBody>
      </p:sp>
      <p:pic>
        <p:nvPicPr>
          <p:cNvPr id="12" name="Picture 11" descr="wedding cake model of justice.jpg"/>
          <p:cNvPicPr>
            <a:picLocks noChangeAspect="1"/>
          </p:cNvPicPr>
          <p:nvPr/>
        </p:nvPicPr>
        <p:blipFill>
          <a:blip r:embed="rId2" cstate="print"/>
          <a:stretch>
            <a:fillRect/>
          </a:stretch>
        </p:blipFill>
        <p:spPr>
          <a:xfrm>
            <a:off x="1752600" y="1051017"/>
            <a:ext cx="5768441" cy="5806983"/>
          </a:xfrm>
          <a:prstGeom prst="rect">
            <a:avLst/>
          </a:prstGeom>
        </p:spPr>
      </p:pic>
      <p:sp>
        <p:nvSpPr>
          <p:cNvPr id="8" name="Slide Number Placeholder 7"/>
          <p:cNvSpPr>
            <a:spLocks noGrp="1"/>
          </p:cNvSpPr>
          <p:nvPr>
            <p:ph type="sldNum" sz="quarter" idx="12"/>
          </p:nvPr>
        </p:nvSpPr>
        <p:spPr/>
        <p:txBody>
          <a:bodyPr/>
          <a:lstStyle/>
          <a:p>
            <a:pPr>
              <a:defRPr/>
            </a:pPr>
            <a:fld id="{CD1635F1-0ADE-4803-B731-94772060E63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a:t>
            </a:r>
            <a:endParaRPr lang="en-US" dirty="0"/>
          </a:p>
        </p:txBody>
      </p:sp>
      <p:sp>
        <p:nvSpPr>
          <p:cNvPr id="3" name="TextBox 2"/>
          <p:cNvSpPr txBox="1"/>
          <p:nvPr/>
        </p:nvSpPr>
        <p:spPr>
          <a:xfrm>
            <a:off x="609600" y="1981200"/>
            <a:ext cx="7924800" cy="584775"/>
          </a:xfrm>
          <a:prstGeom prst="rect">
            <a:avLst/>
          </a:prstGeom>
          <a:noFill/>
        </p:spPr>
        <p:txBody>
          <a:bodyPr wrap="square" rtlCol="0">
            <a:spAutoFit/>
          </a:bodyPr>
          <a:lstStyle/>
          <a:p>
            <a:endParaRPr lang="en-US" sz="3200"/>
          </a:p>
        </p:txBody>
      </p:sp>
      <p:sp>
        <p:nvSpPr>
          <p:cNvPr id="4" name="TextBox 3"/>
          <p:cNvSpPr txBox="1"/>
          <p:nvPr/>
        </p:nvSpPr>
        <p:spPr>
          <a:xfrm>
            <a:off x="457200" y="1981200"/>
            <a:ext cx="8077200" cy="1569660"/>
          </a:xfrm>
          <a:prstGeom prst="rect">
            <a:avLst/>
          </a:prstGeom>
          <a:noFill/>
        </p:spPr>
        <p:txBody>
          <a:bodyPr wrap="square" rtlCol="0">
            <a:spAutoFit/>
          </a:bodyPr>
          <a:lstStyle/>
          <a:p>
            <a:r>
              <a:rPr lang="en-US" sz="3200" dirty="0" smtClean="0"/>
              <a:t>Many different philosophies or beliefs (perspectives)  are held about how to control crime and keep our streets safe </a:t>
            </a:r>
          </a:p>
        </p:txBody>
      </p:sp>
      <p:sp>
        <p:nvSpPr>
          <p:cNvPr id="5" name="Slide Number Placeholder 4"/>
          <p:cNvSpPr>
            <a:spLocks noGrp="1"/>
          </p:cNvSpPr>
          <p:nvPr>
            <p:ph type="sldNum" sz="quarter" idx="12"/>
          </p:nvPr>
        </p:nvSpPr>
        <p:spPr/>
        <p:txBody>
          <a:bodyPr/>
          <a:lstStyle/>
          <a:p>
            <a:pPr>
              <a:defRPr/>
            </a:pPr>
            <a:fld id="{CD1635F1-0ADE-4803-B731-94772060E630}"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(con)</a:t>
            </a:r>
            <a:endParaRPr lang="en-US" dirty="0"/>
          </a:p>
        </p:txBody>
      </p:sp>
      <p:sp>
        <p:nvSpPr>
          <p:cNvPr id="3" name="TextBox 2"/>
          <p:cNvSpPr txBox="1"/>
          <p:nvPr/>
        </p:nvSpPr>
        <p:spPr>
          <a:xfrm>
            <a:off x="685800" y="1295400"/>
            <a:ext cx="7924800" cy="5016758"/>
          </a:xfrm>
          <a:prstGeom prst="rect">
            <a:avLst/>
          </a:prstGeom>
          <a:noFill/>
        </p:spPr>
        <p:txBody>
          <a:bodyPr wrap="square" rtlCol="0">
            <a:spAutoFit/>
          </a:bodyPr>
          <a:lstStyle/>
          <a:p>
            <a:r>
              <a:rPr lang="en-US" sz="3200" b="1" dirty="0" smtClean="0">
                <a:solidFill>
                  <a:srgbClr val="FF0000"/>
                </a:solidFill>
              </a:rPr>
              <a:t>Crime control: </a:t>
            </a:r>
            <a:r>
              <a:rPr lang="en-US" sz="3200" dirty="0" smtClean="0"/>
              <a:t>protection of society should be done through harsh punishments that act as a deterrent to crime </a:t>
            </a:r>
          </a:p>
          <a:p>
            <a:r>
              <a:rPr lang="en-US" sz="3200" dirty="0" smtClean="0"/>
              <a:t>Believes criminals make a decision to commit crime based on a risk reward system</a:t>
            </a:r>
          </a:p>
          <a:p>
            <a:r>
              <a:rPr lang="en-US" sz="3200" dirty="0" smtClean="0"/>
              <a:t>Criminals have to believe they will be swiftly caught and harshly punished to be an effective deterrent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(con)</a:t>
            </a:r>
            <a:endParaRPr lang="en-US" dirty="0"/>
          </a:p>
        </p:txBody>
      </p:sp>
      <p:sp>
        <p:nvSpPr>
          <p:cNvPr id="3" name="TextBox 2"/>
          <p:cNvSpPr txBox="1"/>
          <p:nvPr/>
        </p:nvSpPr>
        <p:spPr>
          <a:xfrm>
            <a:off x="762000" y="1066800"/>
            <a:ext cx="8001000" cy="5016758"/>
          </a:xfrm>
          <a:prstGeom prst="rect">
            <a:avLst/>
          </a:prstGeom>
          <a:noFill/>
        </p:spPr>
        <p:txBody>
          <a:bodyPr wrap="square" rtlCol="0">
            <a:spAutoFit/>
          </a:bodyPr>
          <a:lstStyle/>
          <a:p>
            <a:r>
              <a:rPr lang="en-US" sz="3200" b="1" dirty="0" smtClean="0">
                <a:solidFill>
                  <a:srgbClr val="FF0000"/>
                </a:solidFill>
              </a:rPr>
              <a:t>Rehabilitation: </a:t>
            </a:r>
            <a:r>
              <a:rPr lang="en-US" sz="3200" dirty="0" smtClean="0"/>
              <a:t>sees crime as an expression of frustration and anger created by social inequality that can be controlled by giving people the means to improve their life, they feel the criminals are the victims and they need to be treated not just locked away. They need to be shown another way to support them selves so they can become productive members of our society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(con)</a:t>
            </a:r>
            <a:endParaRPr lang="en-US" dirty="0"/>
          </a:p>
        </p:txBody>
      </p:sp>
      <p:sp>
        <p:nvSpPr>
          <p:cNvPr id="3" name="TextBox 2"/>
          <p:cNvSpPr txBox="1"/>
          <p:nvPr/>
        </p:nvSpPr>
        <p:spPr>
          <a:xfrm>
            <a:off x="457200" y="1981200"/>
            <a:ext cx="8305800" cy="4524315"/>
          </a:xfrm>
          <a:prstGeom prst="rect">
            <a:avLst/>
          </a:prstGeom>
          <a:noFill/>
        </p:spPr>
        <p:txBody>
          <a:bodyPr wrap="square" rtlCol="0">
            <a:spAutoFit/>
          </a:bodyPr>
          <a:lstStyle/>
          <a:p>
            <a:r>
              <a:rPr lang="en-US" sz="3200" b="1" dirty="0" smtClean="0">
                <a:solidFill>
                  <a:srgbClr val="FF0000"/>
                </a:solidFill>
              </a:rPr>
              <a:t>Due Process: </a:t>
            </a:r>
            <a:r>
              <a:rPr lang="en-US" sz="3200" b="1" dirty="0" smtClean="0"/>
              <a:t>emphasizes individual rights and constitutional safeguards against arbitrary or unfair judicial or administrative proceeding</a:t>
            </a:r>
          </a:p>
          <a:p>
            <a:r>
              <a:rPr lang="en-US" sz="3200" b="1" dirty="0" smtClean="0"/>
              <a:t>CJS must provide  fair and equal treatment for all accused of crimes</a:t>
            </a:r>
          </a:p>
          <a:p>
            <a:r>
              <a:rPr lang="en-US" sz="3200" b="1" dirty="0" smtClean="0"/>
              <a:t>They would rather have a guilty person go free than to violate individuals rights </a:t>
            </a:r>
          </a:p>
          <a:p>
            <a:endParaRPr lang="en-US" sz="3200" b="1"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(con)</a:t>
            </a:r>
            <a:endParaRPr lang="en-US" dirty="0"/>
          </a:p>
        </p:txBody>
      </p:sp>
      <p:sp>
        <p:nvSpPr>
          <p:cNvPr id="3" name="TextBox 2"/>
          <p:cNvSpPr txBox="1"/>
          <p:nvPr/>
        </p:nvSpPr>
        <p:spPr>
          <a:xfrm>
            <a:off x="762000" y="2286000"/>
            <a:ext cx="7924800" cy="4031873"/>
          </a:xfrm>
          <a:prstGeom prst="rect">
            <a:avLst/>
          </a:prstGeom>
          <a:noFill/>
        </p:spPr>
        <p:txBody>
          <a:bodyPr wrap="square" rtlCol="0">
            <a:spAutoFit/>
          </a:bodyPr>
          <a:lstStyle/>
          <a:p>
            <a:r>
              <a:rPr lang="en-US" sz="3200" dirty="0" smtClean="0">
                <a:solidFill>
                  <a:srgbClr val="FF0000"/>
                </a:solidFill>
              </a:rPr>
              <a:t>Nonintervention: </a:t>
            </a:r>
            <a:r>
              <a:rPr lang="en-US" sz="3200" dirty="0" smtClean="0"/>
              <a:t>believes that justice agencies should limit their involvement with criminal defendants  </a:t>
            </a:r>
          </a:p>
          <a:p>
            <a:r>
              <a:rPr lang="en-US" sz="3200" dirty="0" smtClean="0"/>
              <a:t>They feel once someone is labeled as a criminal they will live up to that label </a:t>
            </a:r>
          </a:p>
          <a:p>
            <a:r>
              <a:rPr lang="en-US" sz="3200" dirty="0" smtClean="0"/>
              <a:t>They feel victimless crimes should be legalized, nonviolent offenders should be removed from prisons and given treatment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(con)</a:t>
            </a:r>
            <a:endParaRPr lang="en-US" dirty="0"/>
          </a:p>
        </p:txBody>
      </p:sp>
      <p:sp>
        <p:nvSpPr>
          <p:cNvPr id="3" name="TextBox 2"/>
          <p:cNvSpPr txBox="1"/>
          <p:nvPr/>
        </p:nvSpPr>
        <p:spPr>
          <a:xfrm>
            <a:off x="838200" y="2209800"/>
            <a:ext cx="6858000" cy="3539430"/>
          </a:xfrm>
          <a:prstGeom prst="rect">
            <a:avLst/>
          </a:prstGeom>
          <a:noFill/>
        </p:spPr>
        <p:txBody>
          <a:bodyPr wrap="square" rtlCol="0">
            <a:spAutoFit/>
          </a:bodyPr>
          <a:lstStyle/>
          <a:p>
            <a:r>
              <a:rPr lang="en-US" sz="3200" dirty="0" smtClean="0">
                <a:solidFill>
                  <a:srgbClr val="FF0000"/>
                </a:solidFill>
              </a:rPr>
              <a:t>Justice: </a:t>
            </a:r>
            <a:r>
              <a:rPr lang="en-US" sz="3200" dirty="0" smtClean="0"/>
              <a:t>all people should receive the same treatment, discretion should be removed from courts and everyone gets the same sentence for the same crime </a:t>
            </a:r>
          </a:p>
          <a:p>
            <a:r>
              <a:rPr lang="en-US" sz="3200" dirty="0" smtClean="0"/>
              <a:t>Truth in Sentencing Laws, mandatory sentencing for crimes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Perspectives on Justice (con)</a:t>
            </a:r>
            <a:endParaRPr lang="en-US" dirty="0"/>
          </a:p>
        </p:txBody>
      </p:sp>
      <p:sp>
        <p:nvSpPr>
          <p:cNvPr id="3" name="TextBox 2"/>
          <p:cNvSpPr txBox="1"/>
          <p:nvPr/>
        </p:nvSpPr>
        <p:spPr>
          <a:xfrm>
            <a:off x="381000" y="2590800"/>
            <a:ext cx="8458200" cy="3046988"/>
          </a:xfrm>
          <a:prstGeom prst="rect">
            <a:avLst/>
          </a:prstGeom>
          <a:noFill/>
        </p:spPr>
        <p:txBody>
          <a:bodyPr wrap="square" rtlCol="0">
            <a:spAutoFit/>
          </a:bodyPr>
          <a:lstStyle/>
          <a:p>
            <a:r>
              <a:rPr lang="en-US" sz="3200" dirty="0" smtClean="0">
                <a:solidFill>
                  <a:srgbClr val="FF0000"/>
                </a:solidFill>
              </a:rPr>
              <a:t>Restorative Justice: </a:t>
            </a:r>
            <a:r>
              <a:rPr lang="en-US" sz="3200" dirty="0" smtClean="0"/>
              <a:t>purpose of justice is to restore offenders back into society through reconciliation rather than punishment </a:t>
            </a:r>
          </a:p>
          <a:p>
            <a:r>
              <a:rPr lang="en-US" sz="3200" dirty="0" smtClean="0"/>
              <a:t>The criminal and the victim should get together so the offender can make amends and then reenter into society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Ethics in CJS</a:t>
            </a:r>
            <a:endParaRPr lang="en-US" dirty="0"/>
          </a:p>
        </p:txBody>
      </p:sp>
      <p:sp>
        <p:nvSpPr>
          <p:cNvPr id="4" name="TextBox 3"/>
          <p:cNvSpPr txBox="1"/>
          <p:nvPr/>
        </p:nvSpPr>
        <p:spPr>
          <a:xfrm>
            <a:off x="609600" y="1828800"/>
            <a:ext cx="8153400" cy="1077218"/>
          </a:xfrm>
          <a:prstGeom prst="rect">
            <a:avLst/>
          </a:prstGeom>
          <a:noFill/>
        </p:spPr>
        <p:txBody>
          <a:bodyPr wrap="square" rtlCol="0">
            <a:spAutoFit/>
          </a:bodyPr>
          <a:lstStyle/>
          <a:p>
            <a:r>
              <a:rPr lang="en-US" sz="3200" dirty="0" smtClean="0"/>
              <a:t>Ethics are so important in the CJS because they can deprive you of life and liberty </a:t>
            </a:r>
            <a:endParaRPr lang="en-US" sz="3200" dirty="0"/>
          </a:p>
        </p:txBody>
      </p:sp>
      <p:pic>
        <p:nvPicPr>
          <p:cNvPr id="5" name="Picture 4" descr="knowledge-against-prison.gif"/>
          <p:cNvPicPr>
            <a:picLocks noChangeAspect="1"/>
          </p:cNvPicPr>
          <p:nvPr/>
        </p:nvPicPr>
        <p:blipFill>
          <a:blip r:embed="rId2" cstate="print"/>
          <a:stretch>
            <a:fillRect/>
          </a:stretch>
        </p:blipFill>
        <p:spPr>
          <a:xfrm>
            <a:off x="2514600" y="2895600"/>
            <a:ext cx="3657600" cy="3657600"/>
          </a:xfrm>
          <a:prstGeom prst="rect">
            <a:avLst/>
          </a:prstGeom>
        </p:spPr>
      </p:pic>
      <p:sp>
        <p:nvSpPr>
          <p:cNvPr id="6" name="Slide Number Placeholder 5"/>
          <p:cNvSpPr>
            <a:spLocks noGrp="1"/>
          </p:cNvSpPr>
          <p:nvPr>
            <p:ph type="sldNum" sz="quarter" idx="12"/>
          </p:nvPr>
        </p:nvSpPr>
        <p:spPr/>
        <p:txBody>
          <a:bodyPr/>
          <a:lstStyle/>
          <a:p>
            <a:pPr>
              <a:defRPr/>
            </a:pPr>
            <a:fld id="{CD1635F1-0ADE-4803-B731-94772060E630}"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Criminal Justice </a:t>
            </a:r>
            <a:endParaRPr lang="en-US" dirty="0"/>
          </a:p>
        </p:txBody>
      </p:sp>
      <p:sp>
        <p:nvSpPr>
          <p:cNvPr id="19458" name="TextBox 2"/>
          <p:cNvSpPr txBox="1">
            <a:spLocks noChangeArrowheads="1"/>
          </p:cNvSpPr>
          <p:nvPr/>
        </p:nvSpPr>
        <p:spPr bwMode="auto">
          <a:xfrm>
            <a:off x="685800" y="1524000"/>
            <a:ext cx="7924800" cy="3046988"/>
          </a:xfrm>
          <a:prstGeom prst="rect">
            <a:avLst/>
          </a:prstGeom>
          <a:noFill/>
          <a:ln w="9525">
            <a:noFill/>
            <a:miter lim="800000"/>
            <a:headEnd/>
            <a:tailEnd/>
          </a:ln>
        </p:spPr>
        <p:txBody>
          <a:bodyPr>
            <a:spAutoFit/>
          </a:bodyPr>
          <a:lstStyle/>
          <a:p>
            <a:r>
              <a:rPr lang="en-US" sz="3200" dirty="0">
                <a:latin typeface="Lucida Sans Unicode" pitchFamily="34" charset="0"/>
              </a:rPr>
              <a:t>Is like a pendulum, it swings from </a:t>
            </a:r>
            <a:r>
              <a:rPr lang="en-US" sz="3200" dirty="0" smtClean="0">
                <a:latin typeface="Lucida Sans Unicode" pitchFamily="34" charset="0"/>
              </a:rPr>
              <a:t>less rights for people to </a:t>
            </a:r>
            <a:r>
              <a:rPr lang="en-US" sz="3200" dirty="0">
                <a:latin typeface="Lucida Sans Unicode" pitchFamily="34" charset="0"/>
              </a:rPr>
              <a:t>more </a:t>
            </a:r>
            <a:r>
              <a:rPr lang="en-US" sz="3200" dirty="0" smtClean="0">
                <a:latin typeface="Lucida Sans Unicode" pitchFamily="34" charset="0"/>
              </a:rPr>
              <a:t>rights for people </a:t>
            </a:r>
          </a:p>
          <a:p>
            <a:r>
              <a:rPr lang="en-US" sz="4800" b="1" dirty="0" smtClean="0">
                <a:latin typeface="Lucida Sans Unicode" pitchFamily="34" charset="0"/>
              </a:rPr>
              <a:t>based </a:t>
            </a:r>
            <a:r>
              <a:rPr lang="en-US" sz="4800" b="1" dirty="0">
                <a:latin typeface="Lucida Sans Unicode" pitchFamily="34" charset="0"/>
              </a:rPr>
              <a:t>on the attitudes of society </a:t>
            </a:r>
          </a:p>
        </p:txBody>
      </p:sp>
      <p:sp>
        <p:nvSpPr>
          <p:cNvPr id="5" name="Slide Number Placeholder 4"/>
          <p:cNvSpPr>
            <a:spLocks noGrp="1"/>
          </p:cNvSpPr>
          <p:nvPr>
            <p:ph type="sldNum" sz="quarter" idx="12"/>
          </p:nvPr>
        </p:nvSpPr>
        <p:spPr/>
        <p:txBody>
          <a:bodyPr/>
          <a:lstStyle/>
          <a:p>
            <a:pPr>
              <a:defRPr/>
            </a:pPr>
            <a:fld id="{CD1635F1-0ADE-4803-B731-94772060E630}"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Components of CJS</a:t>
            </a:r>
            <a:endParaRPr lang="en-US" dirty="0"/>
          </a:p>
        </p:txBody>
      </p:sp>
      <p:sp>
        <p:nvSpPr>
          <p:cNvPr id="3" name="TextBox 2"/>
          <p:cNvSpPr txBox="1"/>
          <p:nvPr/>
        </p:nvSpPr>
        <p:spPr>
          <a:xfrm>
            <a:off x="609600" y="1349375"/>
            <a:ext cx="7696200" cy="5508625"/>
          </a:xfrm>
          <a:prstGeom prst="rect">
            <a:avLst/>
          </a:prstGeom>
          <a:noFill/>
        </p:spPr>
        <p:txBody>
          <a:bodyPr>
            <a:spAutoFit/>
          </a:bodyPr>
          <a:lstStyle/>
          <a:p>
            <a:pPr fontAlgn="auto">
              <a:spcBef>
                <a:spcPts val="0"/>
              </a:spcBef>
              <a:spcAft>
                <a:spcPts val="0"/>
              </a:spcAft>
              <a:defRPr/>
            </a:pPr>
            <a:r>
              <a:rPr lang="en-US" sz="3200" dirty="0" smtClean="0">
                <a:latin typeface="+mn-lt"/>
              </a:rPr>
              <a:t>THREE COMPONENTS </a:t>
            </a:r>
          </a:p>
          <a:p>
            <a:pPr marL="514350" indent="-514350" fontAlgn="auto">
              <a:spcBef>
                <a:spcPts val="0"/>
              </a:spcBef>
              <a:spcAft>
                <a:spcPts val="0"/>
              </a:spcAft>
              <a:buFontTx/>
              <a:buAutoNum type="arabicParenR"/>
              <a:defRPr/>
            </a:pPr>
            <a:r>
              <a:rPr lang="en-US" sz="3200" b="1" dirty="0" smtClean="0">
                <a:solidFill>
                  <a:srgbClr val="FFFF00"/>
                </a:solidFill>
                <a:latin typeface="+mn-lt"/>
              </a:rPr>
              <a:t>police</a:t>
            </a:r>
            <a:r>
              <a:rPr lang="en-US" sz="3200" b="1" dirty="0">
                <a:solidFill>
                  <a:srgbClr val="FFFF00"/>
                </a:solidFill>
                <a:latin typeface="+mn-lt"/>
              </a:rPr>
              <a:t>: </a:t>
            </a:r>
            <a:r>
              <a:rPr lang="en-US" sz="3200" dirty="0">
                <a:latin typeface="+mn-lt"/>
              </a:rPr>
              <a:t>maintain order, enforce criminal law </a:t>
            </a:r>
          </a:p>
          <a:p>
            <a:pPr marL="514350" indent="-514350" fontAlgn="auto">
              <a:spcBef>
                <a:spcPts val="0"/>
              </a:spcBef>
              <a:spcAft>
                <a:spcPts val="0"/>
              </a:spcAft>
              <a:buFontTx/>
              <a:buAutoNum type="arabicParenR"/>
              <a:defRPr/>
            </a:pPr>
            <a:r>
              <a:rPr lang="en-US" sz="3200" b="1" dirty="0">
                <a:solidFill>
                  <a:srgbClr val="FFFF00"/>
                </a:solidFill>
                <a:latin typeface="+mn-lt"/>
              </a:rPr>
              <a:t>Courts: </a:t>
            </a:r>
            <a:r>
              <a:rPr lang="en-US" sz="3200" dirty="0">
                <a:latin typeface="+mn-lt"/>
              </a:rPr>
              <a:t>determines if laws have been broken and what punishment is necessary </a:t>
            </a:r>
          </a:p>
          <a:p>
            <a:pPr marL="514350" indent="-514350" fontAlgn="auto">
              <a:spcBef>
                <a:spcPts val="0"/>
              </a:spcBef>
              <a:spcAft>
                <a:spcPts val="0"/>
              </a:spcAft>
              <a:buFontTx/>
              <a:buAutoNum type="arabicParenR"/>
              <a:defRPr/>
            </a:pPr>
            <a:r>
              <a:rPr lang="en-US" sz="3200" b="1" dirty="0">
                <a:solidFill>
                  <a:srgbClr val="FFFF00"/>
                </a:solidFill>
                <a:latin typeface="+mn-lt"/>
              </a:rPr>
              <a:t>Corrections: </a:t>
            </a:r>
            <a:r>
              <a:rPr lang="en-US" sz="3200" dirty="0">
                <a:latin typeface="+mn-lt"/>
              </a:rPr>
              <a:t>they remove offenders from society or try to rehabilitate the anti social behavior </a:t>
            </a:r>
          </a:p>
          <a:p>
            <a:pPr marL="514350" indent="-514350" fontAlgn="auto">
              <a:spcBef>
                <a:spcPts val="0"/>
              </a:spcBef>
              <a:spcAft>
                <a:spcPts val="0"/>
              </a:spcAft>
              <a:buFontTx/>
              <a:buAutoNum type="arabicParenR"/>
              <a:defRPr/>
            </a:pPr>
            <a:endParaRPr lang="en-US" sz="3200" dirty="0">
              <a:latin typeface="+mn-lt"/>
            </a:endParaRPr>
          </a:p>
          <a:p>
            <a:pPr marL="514350" indent="-514350" fontAlgn="auto">
              <a:spcBef>
                <a:spcPts val="0"/>
              </a:spcBef>
              <a:spcAft>
                <a:spcPts val="0"/>
              </a:spcAft>
              <a:buFontTx/>
              <a:buAutoNum type="arabicParenR"/>
              <a:defRPr/>
            </a:pPr>
            <a:endParaRPr lang="en-US" sz="3200" dirty="0">
              <a:latin typeface="+mn-lt"/>
            </a:endParaRPr>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CJS </a:t>
            </a:r>
            <a:endParaRPr lang="en-US" dirty="0"/>
          </a:p>
        </p:txBody>
      </p:sp>
      <p:sp>
        <p:nvSpPr>
          <p:cNvPr id="20482" name="TextBox 2"/>
          <p:cNvSpPr txBox="1">
            <a:spLocks noChangeArrowheads="1"/>
          </p:cNvSpPr>
          <p:nvPr/>
        </p:nvSpPr>
        <p:spPr bwMode="auto">
          <a:xfrm>
            <a:off x="685800" y="1371600"/>
            <a:ext cx="7924800" cy="1570038"/>
          </a:xfrm>
          <a:prstGeom prst="rect">
            <a:avLst/>
          </a:prstGeom>
          <a:noFill/>
          <a:ln w="9525">
            <a:noFill/>
            <a:miter lim="800000"/>
            <a:headEnd/>
            <a:tailEnd/>
          </a:ln>
        </p:spPr>
        <p:txBody>
          <a:bodyPr>
            <a:spAutoFit/>
          </a:bodyPr>
          <a:lstStyle/>
          <a:p>
            <a:r>
              <a:rPr lang="en-US" sz="3200">
                <a:latin typeface="Lucida Sans Unicode" pitchFamily="34" charset="0"/>
              </a:rPr>
              <a:t>Is designed to control, manage, restrain or direct the behavior of society  </a:t>
            </a:r>
          </a:p>
        </p:txBody>
      </p:sp>
      <p:sp>
        <p:nvSpPr>
          <p:cNvPr id="20483" name="TextBox 3"/>
          <p:cNvSpPr txBox="1">
            <a:spLocks noChangeArrowheads="1"/>
          </p:cNvSpPr>
          <p:nvPr/>
        </p:nvSpPr>
        <p:spPr bwMode="auto">
          <a:xfrm>
            <a:off x="685800" y="3276600"/>
            <a:ext cx="7848600" cy="1570038"/>
          </a:xfrm>
          <a:prstGeom prst="rect">
            <a:avLst/>
          </a:prstGeom>
          <a:noFill/>
          <a:ln w="9525">
            <a:noFill/>
            <a:miter lim="800000"/>
            <a:headEnd/>
            <a:tailEnd/>
          </a:ln>
        </p:spPr>
        <p:txBody>
          <a:bodyPr>
            <a:spAutoFit/>
          </a:bodyPr>
          <a:lstStyle/>
          <a:p>
            <a:r>
              <a:rPr lang="en-US" sz="3200">
                <a:latin typeface="Lucida Sans Unicode" pitchFamily="34" charset="0"/>
              </a:rPr>
              <a:t>This is accomplished by: creating, interpreting, and enforcing laws and punishing law breakers</a:t>
            </a:r>
          </a:p>
        </p:txBody>
      </p:sp>
      <p:sp>
        <p:nvSpPr>
          <p:cNvPr id="5" name="Slide Number Placeholder 4"/>
          <p:cNvSpPr>
            <a:spLocks noGrp="1"/>
          </p:cNvSpPr>
          <p:nvPr>
            <p:ph type="sldNum" sz="quarter" idx="12"/>
          </p:nvPr>
        </p:nvSpPr>
        <p:spPr/>
        <p:txBody>
          <a:bodyPr/>
          <a:lstStyle/>
          <a:p>
            <a:pPr>
              <a:defRPr/>
            </a:pPr>
            <a:fld id="{CD1635F1-0ADE-4803-B731-94772060E630}"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smtClean="0"/>
              <a:t>CJS</a:t>
            </a:r>
            <a:endParaRPr lang="en-US"/>
          </a:p>
        </p:txBody>
      </p:sp>
      <p:sp>
        <p:nvSpPr>
          <p:cNvPr id="22530" name="TextBox 2"/>
          <p:cNvSpPr txBox="1">
            <a:spLocks noChangeArrowheads="1"/>
          </p:cNvSpPr>
          <p:nvPr/>
        </p:nvSpPr>
        <p:spPr bwMode="auto">
          <a:xfrm>
            <a:off x="838200" y="1349375"/>
            <a:ext cx="7848600" cy="5016758"/>
          </a:xfrm>
          <a:prstGeom prst="rect">
            <a:avLst/>
          </a:prstGeom>
          <a:noFill/>
          <a:ln w="9525">
            <a:noFill/>
            <a:miter lim="800000"/>
            <a:headEnd/>
            <a:tailEnd/>
          </a:ln>
        </p:spPr>
        <p:txBody>
          <a:bodyPr>
            <a:spAutoFit/>
          </a:bodyPr>
          <a:lstStyle/>
          <a:p>
            <a:r>
              <a:rPr lang="en-US" sz="3200" dirty="0">
                <a:latin typeface="Lucida Sans Unicode" pitchFamily="34" charset="0"/>
              </a:rPr>
              <a:t>All three branches of Government are involved with CJS</a:t>
            </a:r>
          </a:p>
          <a:p>
            <a:r>
              <a:rPr lang="en-US" sz="3200" b="1" dirty="0">
                <a:solidFill>
                  <a:srgbClr val="FF0000"/>
                </a:solidFill>
                <a:latin typeface="Lucida Sans Unicode" pitchFamily="34" charset="0"/>
              </a:rPr>
              <a:t>Legislative: </a:t>
            </a:r>
            <a:r>
              <a:rPr lang="en-US" sz="3200" dirty="0">
                <a:latin typeface="Lucida Sans Unicode" pitchFamily="34" charset="0"/>
              </a:rPr>
              <a:t>creates the law, and provides funding</a:t>
            </a:r>
          </a:p>
          <a:p>
            <a:r>
              <a:rPr lang="en-US" sz="3200" b="1" dirty="0" smtClean="0">
                <a:solidFill>
                  <a:srgbClr val="FF0000"/>
                </a:solidFill>
                <a:latin typeface="Lucida Sans Unicode" pitchFamily="34" charset="0"/>
              </a:rPr>
              <a:t>Executive: </a:t>
            </a:r>
            <a:r>
              <a:rPr lang="en-US" sz="3200" dirty="0" smtClean="0">
                <a:latin typeface="Lucida Sans Unicode" pitchFamily="34" charset="0"/>
              </a:rPr>
              <a:t>gives </a:t>
            </a:r>
            <a:r>
              <a:rPr lang="en-US" sz="3200" dirty="0">
                <a:latin typeface="Lucida Sans Unicode" pitchFamily="34" charset="0"/>
              </a:rPr>
              <a:t>law enforcement the authority to make arrests</a:t>
            </a:r>
          </a:p>
          <a:p>
            <a:r>
              <a:rPr lang="en-US" sz="3200" b="1" dirty="0">
                <a:solidFill>
                  <a:srgbClr val="FF0000"/>
                </a:solidFill>
                <a:latin typeface="Lucida Sans Unicode" pitchFamily="34" charset="0"/>
              </a:rPr>
              <a:t>Judicial: </a:t>
            </a:r>
            <a:r>
              <a:rPr lang="en-US" sz="3200" dirty="0">
                <a:latin typeface="Lucida Sans Unicode" pitchFamily="34" charset="0"/>
              </a:rPr>
              <a:t>interprets the law and provides the jurisdiction to hear cases</a:t>
            </a:r>
          </a:p>
          <a:p>
            <a:r>
              <a:rPr lang="en-US" sz="3200" dirty="0">
                <a:latin typeface="Lucida Sans Unicode" pitchFamily="34" charset="0"/>
              </a:rPr>
              <a:t> </a:t>
            </a:r>
          </a:p>
          <a:p>
            <a:endParaRPr lang="en-US" sz="3200" dirty="0">
              <a:latin typeface="Lucida Sans Unicode" pitchFamily="34" charset="0"/>
            </a:endParaRPr>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fontAlgn="auto">
              <a:spcAft>
                <a:spcPts val="0"/>
              </a:spcAft>
              <a:defRPr/>
            </a:pPr>
            <a:r>
              <a:rPr lang="en-US" dirty="0" smtClean="0"/>
              <a:t>CJS Cost </a:t>
            </a:r>
            <a:endParaRPr lang="en-US" dirty="0"/>
          </a:p>
        </p:txBody>
      </p:sp>
      <p:sp>
        <p:nvSpPr>
          <p:cNvPr id="23554" name="TextBox 2"/>
          <p:cNvSpPr txBox="1">
            <a:spLocks noChangeArrowheads="1"/>
          </p:cNvSpPr>
          <p:nvPr/>
        </p:nvSpPr>
        <p:spPr bwMode="auto">
          <a:xfrm>
            <a:off x="990600" y="2209800"/>
            <a:ext cx="7391400" cy="3046413"/>
          </a:xfrm>
          <a:prstGeom prst="rect">
            <a:avLst/>
          </a:prstGeom>
          <a:noFill/>
          <a:ln w="9525">
            <a:noFill/>
            <a:miter lim="800000"/>
            <a:headEnd/>
            <a:tailEnd/>
          </a:ln>
        </p:spPr>
        <p:txBody>
          <a:bodyPr>
            <a:spAutoFit/>
          </a:bodyPr>
          <a:lstStyle/>
          <a:p>
            <a:r>
              <a:rPr lang="en-US" sz="3200" dirty="0">
                <a:latin typeface="Lucida Sans Unicode" pitchFamily="34" charset="0"/>
              </a:rPr>
              <a:t>We spend over </a:t>
            </a:r>
            <a:r>
              <a:rPr lang="en-US" sz="3200" dirty="0" smtClean="0">
                <a:latin typeface="Lucida Sans Unicode" pitchFamily="34" charset="0"/>
              </a:rPr>
              <a:t>$212 </a:t>
            </a:r>
            <a:r>
              <a:rPr lang="en-US" sz="3200" dirty="0">
                <a:latin typeface="Lucida Sans Unicode" pitchFamily="34" charset="0"/>
              </a:rPr>
              <a:t>billion dollars a year</a:t>
            </a:r>
          </a:p>
          <a:p>
            <a:r>
              <a:rPr lang="en-US" sz="3200" dirty="0">
                <a:latin typeface="Lucida Sans Unicode" pitchFamily="34" charset="0"/>
              </a:rPr>
              <a:t>Employs over </a:t>
            </a:r>
            <a:r>
              <a:rPr lang="en-US" sz="3200" dirty="0" smtClean="0">
                <a:latin typeface="Lucida Sans Unicode" pitchFamily="34" charset="0"/>
              </a:rPr>
              <a:t>2.3 </a:t>
            </a:r>
            <a:r>
              <a:rPr lang="en-US" sz="3200" dirty="0">
                <a:latin typeface="Lucida Sans Unicode" pitchFamily="34" charset="0"/>
              </a:rPr>
              <a:t>million people </a:t>
            </a:r>
          </a:p>
          <a:p>
            <a:r>
              <a:rPr lang="en-US" sz="3200" dirty="0">
                <a:latin typeface="Lucida Sans Unicode" pitchFamily="34" charset="0"/>
              </a:rPr>
              <a:t>Over 7 million people are controlled by the CJS in one way or another </a:t>
            </a:r>
          </a:p>
          <a:p>
            <a:r>
              <a:rPr lang="en-US" sz="3200" dirty="0">
                <a:latin typeface="Lucida Sans Unicode" pitchFamily="34" charset="0"/>
              </a:rPr>
              <a:t>With about 2 million behind bars </a:t>
            </a:r>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pPr algn="ctr"/>
            <a:r>
              <a:rPr lang="en-US" dirty="0" smtClean="0"/>
              <a:t>CJS Funnel</a:t>
            </a:r>
            <a:endParaRPr lang="en-US" dirty="0"/>
          </a:p>
        </p:txBody>
      </p:sp>
      <p:sp>
        <p:nvSpPr>
          <p:cNvPr id="3" name="TextBox 2"/>
          <p:cNvSpPr txBox="1"/>
          <p:nvPr/>
        </p:nvSpPr>
        <p:spPr>
          <a:xfrm>
            <a:off x="685800" y="1371600"/>
            <a:ext cx="8153400" cy="2554545"/>
          </a:xfrm>
          <a:prstGeom prst="rect">
            <a:avLst/>
          </a:prstGeom>
          <a:noFill/>
        </p:spPr>
        <p:txBody>
          <a:bodyPr wrap="square" rtlCol="0">
            <a:spAutoFit/>
          </a:bodyPr>
          <a:lstStyle/>
          <a:p>
            <a:pPr algn="ctr"/>
            <a:r>
              <a:rPr lang="en-US" sz="3200" dirty="0" smtClean="0"/>
              <a:t>Explains how the number of crimes committed compared to  the number of arrests and finally the number of people under control of the CJS</a:t>
            </a:r>
          </a:p>
          <a:p>
            <a:pPr algn="ctr"/>
            <a:r>
              <a:rPr lang="en-US" sz="3200" dirty="0" smtClean="0"/>
              <a:t>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CJS Funnel </a:t>
            </a:r>
            <a:endParaRPr lang="en-US" dirty="0"/>
          </a:p>
        </p:txBody>
      </p:sp>
      <p:sp>
        <p:nvSpPr>
          <p:cNvPr id="3" name="Slide Number Placeholder 2"/>
          <p:cNvSpPr>
            <a:spLocks noGrp="1"/>
          </p:cNvSpPr>
          <p:nvPr>
            <p:ph type="sldNum" sz="quarter" idx="12"/>
          </p:nvPr>
        </p:nvSpPr>
        <p:spPr/>
        <p:txBody>
          <a:bodyPr/>
          <a:lstStyle/>
          <a:p>
            <a:pPr>
              <a:defRPr/>
            </a:pPr>
            <a:fld id="{CD1635F1-0ADE-4803-B731-94772060E630}" type="slidenum">
              <a:rPr lang="en-US" smtClean="0"/>
              <a:pPr>
                <a:defRPr/>
              </a:pPr>
              <a:t>8</a:t>
            </a:fld>
            <a:endParaRPr lang="en-US"/>
          </a:p>
        </p:txBody>
      </p:sp>
      <p:pic>
        <p:nvPicPr>
          <p:cNvPr id="4" name="Picture 3" descr="funnel2-2-1.jpg"/>
          <p:cNvPicPr>
            <a:picLocks noChangeAspect="1"/>
          </p:cNvPicPr>
          <p:nvPr/>
        </p:nvPicPr>
        <p:blipFill>
          <a:blip r:embed="rId2" cstate="print"/>
          <a:stretch>
            <a:fillRect/>
          </a:stretch>
        </p:blipFill>
        <p:spPr>
          <a:xfrm>
            <a:off x="1828800" y="1066800"/>
            <a:ext cx="5883307" cy="57912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Wedding Cake Model of Justice </a:t>
            </a:r>
            <a:endParaRPr lang="en-US" dirty="0"/>
          </a:p>
        </p:txBody>
      </p:sp>
      <p:sp>
        <p:nvSpPr>
          <p:cNvPr id="3" name="TextBox 2"/>
          <p:cNvSpPr txBox="1"/>
          <p:nvPr/>
        </p:nvSpPr>
        <p:spPr>
          <a:xfrm>
            <a:off x="838200" y="1295400"/>
            <a:ext cx="7772400" cy="5509200"/>
          </a:xfrm>
          <a:prstGeom prst="rect">
            <a:avLst/>
          </a:prstGeom>
          <a:noFill/>
        </p:spPr>
        <p:txBody>
          <a:bodyPr wrap="square" rtlCol="0">
            <a:spAutoFit/>
          </a:bodyPr>
          <a:lstStyle/>
          <a:p>
            <a:r>
              <a:rPr lang="en-US" sz="3200" dirty="0" smtClean="0"/>
              <a:t>Divides the CJS into 4 layers that </a:t>
            </a:r>
            <a:r>
              <a:rPr lang="en-US" sz="3200" dirty="0" smtClean="0">
                <a:solidFill>
                  <a:srgbClr val="FF0000"/>
                </a:solidFill>
              </a:rPr>
              <a:t>demonstrates how the CJS uses its resources </a:t>
            </a:r>
          </a:p>
          <a:p>
            <a:r>
              <a:rPr lang="en-US" sz="3200" dirty="0" smtClean="0">
                <a:solidFill>
                  <a:srgbClr val="FFFF00"/>
                </a:solidFill>
              </a:rPr>
              <a:t> </a:t>
            </a:r>
            <a:r>
              <a:rPr lang="en-US" sz="3200" b="1" dirty="0" smtClean="0">
                <a:solidFill>
                  <a:srgbClr val="FFFF00"/>
                </a:solidFill>
              </a:rPr>
              <a:t>Top layer: </a:t>
            </a:r>
            <a:r>
              <a:rPr lang="en-US" sz="3200" dirty="0" smtClean="0"/>
              <a:t>celebrated cases, these cases get most of the attention from the CJS and get the best resources available ex. Aaron </a:t>
            </a:r>
            <a:r>
              <a:rPr lang="en-US" sz="3200" dirty="0" err="1" smtClean="0"/>
              <a:t>Hernadez</a:t>
            </a:r>
            <a:r>
              <a:rPr lang="en-US" sz="3200" dirty="0" smtClean="0"/>
              <a:t>, George Zimmerman, Serial Killers </a:t>
            </a:r>
          </a:p>
          <a:p>
            <a:r>
              <a:rPr lang="en-US" sz="3200" b="1" dirty="0" smtClean="0">
                <a:solidFill>
                  <a:srgbClr val="FFFF00"/>
                </a:solidFill>
              </a:rPr>
              <a:t>Second layer: </a:t>
            </a:r>
            <a:r>
              <a:rPr lang="en-US" sz="3200" dirty="0" smtClean="0"/>
              <a:t>serious felonies such as: murder, rape or robberies and burglaries committed by experienced offenders </a:t>
            </a:r>
            <a:endParaRPr lang="en-US" sz="3200" dirty="0"/>
          </a:p>
        </p:txBody>
      </p:sp>
      <p:sp>
        <p:nvSpPr>
          <p:cNvPr id="4" name="Slide Number Placeholder 3"/>
          <p:cNvSpPr>
            <a:spLocks noGrp="1"/>
          </p:cNvSpPr>
          <p:nvPr>
            <p:ph type="sldNum" sz="quarter" idx="12"/>
          </p:nvPr>
        </p:nvSpPr>
        <p:spPr/>
        <p:txBody>
          <a:bodyPr/>
          <a:lstStyle/>
          <a:p>
            <a:pPr>
              <a:defRPr/>
            </a:pPr>
            <a:fld id="{CD1635F1-0ADE-4803-B731-94772060E630}" type="slidenum">
              <a:rPr lang="en-US" smtClean="0"/>
              <a:pPr>
                <a:defRPr/>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913</TotalTime>
  <Words>720</Words>
  <Application>Microsoft Office PowerPoint</Application>
  <PresentationFormat>On-screen Show (4:3)</PresentationFormat>
  <Paragraphs>83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Apex</vt:lpstr>
      <vt:lpstr> Criminal Justice Unit 1</vt:lpstr>
      <vt:lpstr>Criminal Justice </vt:lpstr>
      <vt:lpstr>Components of CJS</vt:lpstr>
      <vt:lpstr>CJS </vt:lpstr>
      <vt:lpstr>CJS</vt:lpstr>
      <vt:lpstr>CJS Cost </vt:lpstr>
      <vt:lpstr>CJS Funnel</vt:lpstr>
      <vt:lpstr>CJS Funnel </vt:lpstr>
      <vt:lpstr>Wedding Cake Model of Justice </vt:lpstr>
      <vt:lpstr>Wedding Cake Model of Justice </vt:lpstr>
      <vt:lpstr>Wedding Cake Model of Justice </vt:lpstr>
      <vt:lpstr>Perspectives on Justice </vt:lpstr>
      <vt:lpstr>Perspectives on Justice (con)</vt:lpstr>
      <vt:lpstr>Perspectives on Justice (con)</vt:lpstr>
      <vt:lpstr>Perspectives on Justice (con)</vt:lpstr>
      <vt:lpstr>Perspectives on Justice (con)</vt:lpstr>
      <vt:lpstr>Perspectives on Justice (con)</vt:lpstr>
      <vt:lpstr>Perspectives on Justice (con)</vt:lpstr>
      <vt:lpstr>Ethics in CJS</vt:lpstr>
    </vt:vector>
  </TitlesOfParts>
  <Company>Lincoln School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Criminal Justice Unit 1</dc:title>
  <dc:creator>hanleyp</dc:creator>
  <cp:lastModifiedBy>hanleyp</cp:lastModifiedBy>
  <cp:revision>94</cp:revision>
  <dcterms:created xsi:type="dcterms:W3CDTF">2010-06-09T10:42:08Z</dcterms:created>
  <dcterms:modified xsi:type="dcterms:W3CDTF">2014-08-26T18:37:14Z</dcterms:modified>
</cp:coreProperties>
</file>